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30"/>
  </p:notesMasterIdLst>
  <p:handoutMasterIdLst>
    <p:handoutMasterId r:id="rId31"/>
  </p:handoutMasterIdLst>
  <p:sldIdLst>
    <p:sldId id="584" r:id="rId5"/>
    <p:sldId id="600" r:id="rId6"/>
    <p:sldId id="277" r:id="rId7"/>
    <p:sldId id="261" r:id="rId8"/>
    <p:sldId id="266" r:id="rId9"/>
    <p:sldId id="267" r:id="rId10"/>
    <p:sldId id="278" r:id="rId11"/>
    <p:sldId id="601" r:id="rId12"/>
    <p:sldId id="615" r:id="rId13"/>
    <p:sldId id="602" r:id="rId14"/>
    <p:sldId id="603" r:id="rId15"/>
    <p:sldId id="616" r:id="rId16"/>
    <p:sldId id="605" r:id="rId17"/>
    <p:sldId id="617" r:id="rId18"/>
    <p:sldId id="604" r:id="rId19"/>
    <p:sldId id="618" r:id="rId20"/>
    <p:sldId id="612" r:id="rId21"/>
    <p:sldId id="609" r:id="rId22"/>
    <p:sldId id="606" r:id="rId23"/>
    <p:sldId id="607" r:id="rId24"/>
    <p:sldId id="608" r:id="rId25"/>
    <p:sldId id="610" r:id="rId26"/>
    <p:sldId id="614" r:id="rId27"/>
    <p:sldId id="611" r:id="rId28"/>
    <p:sldId id="613" r:id="rId2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e Knox" initials="SK" lastIdx="127" clrIdx="0">
    <p:extLst>
      <p:ext uri="{19B8F6BF-5375-455C-9EA6-DF929625EA0E}">
        <p15:presenceInfo xmlns:p15="http://schemas.microsoft.com/office/powerpoint/2012/main" userId="S-1-5-21-1295742510-17848028-1660491571-41863" providerId="AD"/>
      </p:ext>
    </p:extLst>
  </p:cmAuthor>
  <p:cmAuthor id="2" name="Betsy Yanasak" initials="BY" lastIdx="3" clrIdx="1">
    <p:extLst>
      <p:ext uri="{19B8F6BF-5375-455C-9EA6-DF929625EA0E}">
        <p15:presenceInfo xmlns:p15="http://schemas.microsoft.com/office/powerpoint/2012/main" userId="S-1-5-21-1295742510-17848028-1660491571-1094" providerId="AD"/>
      </p:ext>
    </p:extLst>
  </p:cmAuthor>
  <p:cmAuthor id="3" name="Rebecca Gardner" initials="RG" lastIdx="19" clrIdx="2">
    <p:extLst>
      <p:ext uri="{19B8F6BF-5375-455C-9EA6-DF929625EA0E}">
        <p15:presenceInfo xmlns:p15="http://schemas.microsoft.com/office/powerpoint/2012/main" userId="S-1-5-21-1295742510-17848028-1660491571-8384" providerId="AD"/>
      </p:ext>
    </p:extLst>
  </p:cmAuthor>
  <p:cmAuthor id="4" name="Ram K. Mohan" initials="RKM" lastIdx="4" clrIdx="3">
    <p:extLst>
      <p:ext uri="{19B8F6BF-5375-455C-9EA6-DF929625EA0E}">
        <p15:presenceInfo xmlns:p15="http://schemas.microsoft.com/office/powerpoint/2012/main" userId="Ram K. Mohan" providerId="None"/>
      </p:ext>
    </p:extLst>
  </p:cmAuthor>
  <p:cmAuthor id="5" name="Paul LaRosa" initials="PL" lastIdx="8" clrIdx="4">
    <p:extLst>
      <p:ext uri="{19B8F6BF-5375-455C-9EA6-DF929625EA0E}">
        <p15:presenceInfo xmlns:p15="http://schemas.microsoft.com/office/powerpoint/2012/main" userId="S::plarosa@anchorqea.com::bf926916-bd16-4f79-8894-6fefbd384580" providerId="AD"/>
      </p:ext>
    </p:extLst>
  </p:cmAuthor>
  <p:cmAuthor id="6" name="Hannah Garrison" initials="HG" lastIdx="36" clrIdx="5">
    <p:extLst>
      <p:ext uri="{19B8F6BF-5375-455C-9EA6-DF929625EA0E}">
        <p15:presenceInfo xmlns:p15="http://schemas.microsoft.com/office/powerpoint/2012/main" userId="S-1-5-21-1295742510-17848028-1660491571-30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68"/>
    <a:srgbClr val="005569"/>
    <a:srgbClr val="569BBE"/>
    <a:srgbClr val="005469"/>
    <a:srgbClr val="83799C"/>
    <a:srgbClr val="F3CC54"/>
    <a:srgbClr val="4D6264"/>
    <a:srgbClr val="762A6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494" autoAdjust="0"/>
  </p:normalViewPr>
  <p:slideViewPr>
    <p:cSldViewPr>
      <p:cViewPr varScale="1">
        <p:scale>
          <a:sx n="106" d="100"/>
          <a:sy n="106" d="100"/>
        </p:scale>
        <p:origin x="73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19926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60AF0-69B0-4AB0-B32B-2D1FE6F2949C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DD27B13-58E8-4AA5-B3BA-734265F9C5E3}">
      <dgm:prSet phldrT="[Text]"/>
      <dgm:spPr/>
      <dgm:t>
        <a:bodyPr/>
        <a:lstStyle/>
        <a:p>
          <a:r>
            <a:rPr lang="en-US" dirty="0"/>
            <a:t>2009 – Only 2-Year Event Between 1997 and 2010</a:t>
          </a:r>
        </a:p>
      </dgm:t>
    </dgm:pt>
    <dgm:pt modelId="{F3B1228F-241F-48AE-B811-15D2FA0248B5}" type="parTrans" cxnId="{377A33CB-2EB5-40C1-8DCD-788D1D1433F4}">
      <dgm:prSet/>
      <dgm:spPr/>
      <dgm:t>
        <a:bodyPr/>
        <a:lstStyle/>
        <a:p>
          <a:endParaRPr lang="en-US"/>
        </a:p>
      </dgm:t>
    </dgm:pt>
    <dgm:pt modelId="{7C2622F0-37E9-43FF-9859-4BF0EC7C2267}" type="sibTrans" cxnId="{377A33CB-2EB5-40C1-8DCD-788D1D1433F4}">
      <dgm:prSet/>
      <dgm:spPr/>
      <dgm:t>
        <a:bodyPr/>
        <a:lstStyle/>
        <a:p>
          <a:endParaRPr lang="en-US"/>
        </a:p>
      </dgm:t>
    </dgm:pt>
    <dgm:pt modelId="{EFAEDBD2-2096-429F-B969-3D818A942E7F}">
      <dgm:prSet phldrT="[Text]"/>
      <dgm:spPr/>
      <dgm:t>
        <a:bodyPr/>
        <a:lstStyle/>
        <a:p>
          <a:r>
            <a:rPr lang="en-US" dirty="0"/>
            <a:t>2010 LiDAR Collection and Assessment</a:t>
          </a:r>
        </a:p>
      </dgm:t>
    </dgm:pt>
    <dgm:pt modelId="{30977789-4870-40E3-8E90-198400D43DC6}" type="parTrans" cxnId="{6615591E-1C01-4E80-91EF-4745EE00D70E}">
      <dgm:prSet/>
      <dgm:spPr/>
      <dgm:t>
        <a:bodyPr/>
        <a:lstStyle/>
        <a:p>
          <a:endParaRPr lang="en-US"/>
        </a:p>
      </dgm:t>
    </dgm:pt>
    <dgm:pt modelId="{26CAE876-66DD-4F74-B666-AEAA872C21C1}" type="sibTrans" cxnId="{6615591E-1C01-4E80-91EF-4745EE00D70E}">
      <dgm:prSet/>
      <dgm:spPr/>
      <dgm:t>
        <a:bodyPr/>
        <a:lstStyle/>
        <a:p>
          <a:endParaRPr lang="en-US"/>
        </a:p>
      </dgm:t>
    </dgm:pt>
    <dgm:pt modelId="{D4304A7B-CA02-449C-BBC4-F6850C81B27C}">
      <dgm:prSet phldrT="[Text]"/>
      <dgm:spPr/>
      <dgm:t>
        <a:bodyPr/>
        <a:lstStyle/>
        <a:p>
          <a:r>
            <a:rPr lang="en-US" dirty="0"/>
            <a:t>2010-2020 Implementation of Restoration Efforts</a:t>
          </a:r>
        </a:p>
      </dgm:t>
    </dgm:pt>
    <dgm:pt modelId="{6BEBF255-0B56-4FD7-A15B-ADBF424B48AD}" type="parTrans" cxnId="{5B277EBD-1752-4B35-B84A-D2662060E0A6}">
      <dgm:prSet/>
      <dgm:spPr/>
      <dgm:t>
        <a:bodyPr/>
        <a:lstStyle/>
        <a:p>
          <a:endParaRPr lang="en-US"/>
        </a:p>
      </dgm:t>
    </dgm:pt>
    <dgm:pt modelId="{E50D8F6C-70F2-4451-90F7-560208DD8AE1}" type="sibTrans" cxnId="{5B277EBD-1752-4B35-B84A-D2662060E0A6}">
      <dgm:prSet/>
      <dgm:spPr/>
      <dgm:t>
        <a:bodyPr/>
        <a:lstStyle/>
        <a:p>
          <a:endParaRPr lang="en-US"/>
        </a:p>
      </dgm:t>
    </dgm:pt>
    <dgm:pt modelId="{F9B2C4F7-F977-49FF-B44F-A186CC7C4ADA}">
      <dgm:prSet phldrT="[Text]"/>
      <dgm:spPr/>
      <dgm:t>
        <a:bodyPr/>
        <a:lstStyle/>
        <a:p>
          <a:r>
            <a:rPr lang="en-US" dirty="0"/>
            <a:t>2017 – The Only 2-year Flow in this 10-Year Period Occurs</a:t>
          </a:r>
        </a:p>
      </dgm:t>
    </dgm:pt>
    <dgm:pt modelId="{DFC2F445-168F-42FC-AF58-07747E0F9AC4}" type="parTrans" cxnId="{A77F452A-37AA-48A7-8395-021FF4D7277F}">
      <dgm:prSet/>
      <dgm:spPr/>
      <dgm:t>
        <a:bodyPr/>
        <a:lstStyle/>
        <a:p>
          <a:endParaRPr lang="en-US"/>
        </a:p>
      </dgm:t>
    </dgm:pt>
    <dgm:pt modelId="{ABBFC974-3894-4F0F-B1F2-4E70D99DF8D0}" type="sibTrans" cxnId="{A77F452A-37AA-48A7-8395-021FF4D7277F}">
      <dgm:prSet/>
      <dgm:spPr/>
      <dgm:t>
        <a:bodyPr/>
        <a:lstStyle/>
        <a:p>
          <a:endParaRPr lang="en-US"/>
        </a:p>
      </dgm:t>
    </dgm:pt>
    <dgm:pt modelId="{90E7910E-C610-4A10-8BF3-A7EB7E23534B}">
      <dgm:prSet phldrT="[Text]"/>
      <dgm:spPr/>
      <dgm:t>
        <a:bodyPr/>
        <a:lstStyle/>
        <a:p>
          <a:r>
            <a:rPr lang="en-US" dirty="0"/>
            <a:t>2020 First Flow Event Over the 10 Years Since 1997</a:t>
          </a:r>
        </a:p>
      </dgm:t>
    </dgm:pt>
    <dgm:pt modelId="{50B6572B-F6FD-4D89-91B9-545CB58A40C9}" type="parTrans" cxnId="{727E6E85-7124-4A9B-9832-950365C4415F}">
      <dgm:prSet/>
      <dgm:spPr/>
      <dgm:t>
        <a:bodyPr/>
        <a:lstStyle/>
        <a:p>
          <a:endParaRPr lang="en-US"/>
        </a:p>
      </dgm:t>
    </dgm:pt>
    <dgm:pt modelId="{13DF410E-351B-4EBF-927B-57BD450415DB}" type="sibTrans" cxnId="{727E6E85-7124-4A9B-9832-950365C4415F}">
      <dgm:prSet/>
      <dgm:spPr/>
      <dgm:t>
        <a:bodyPr/>
        <a:lstStyle/>
        <a:p>
          <a:endParaRPr lang="en-US"/>
        </a:p>
      </dgm:t>
    </dgm:pt>
    <dgm:pt modelId="{6FA14056-A998-4AD0-9D52-5BC6CF883D6B}">
      <dgm:prSet phldrT="[Text]"/>
      <dgm:spPr/>
      <dgm:t>
        <a:bodyPr/>
        <a:lstStyle/>
        <a:p>
          <a:r>
            <a:rPr lang="en-US" dirty="0"/>
            <a:t>2020  - Lidar Collection and Additional Assessments</a:t>
          </a:r>
        </a:p>
      </dgm:t>
    </dgm:pt>
    <dgm:pt modelId="{18BEF02A-0B43-4E0C-8FDF-8EE754D4CFE5}" type="parTrans" cxnId="{27C2CEC2-30BA-49D0-9772-EC0932B4FAA2}">
      <dgm:prSet/>
      <dgm:spPr/>
      <dgm:t>
        <a:bodyPr/>
        <a:lstStyle/>
        <a:p>
          <a:endParaRPr lang="en-US"/>
        </a:p>
      </dgm:t>
    </dgm:pt>
    <dgm:pt modelId="{52B66F16-B655-4919-9CAB-A6B5240F46A7}" type="sibTrans" cxnId="{27C2CEC2-30BA-49D0-9772-EC0932B4FAA2}">
      <dgm:prSet/>
      <dgm:spPr/>
      <dgm:t>
        <a:bodyPr/>
        <a:lstStyle/>
        <a:p>
          <a:endParaRPr lang="en-US"/>
        </a:p>
      </dgm:t>
    </dgm:pt>
    <dgm:pt modelId="{2F3B2787-7984-4502-9525-AA305132C905}">
      <dgm:prSet phldrT="[Text]"/>
      <dgm:spPr/>
      <dgm:t>
        <a:bodyPr/>
        <a:lstStyle/>
        <a:p>
          <a:r>
            <a:rPr lang="en-US" dirty="0"/>
            <a:t>2018 Second Assessment and Prioritization</a:t>
          </a:r>
        </a:p>
      </dgm:t>
    </dgm:pt>
    <dgm:pt modelId="{82CB2374-10B9-45FC-A334-5D464FBA8BB7}" type="parTrans" cxnId="{A4C28F7C-6453-40E3-9E17-5FB887D64EC5}">
      <dgm:prSet/>
      <dgm:spPr/>
      <dgm:t>
        <a:bodyPr/>
        <a:lstStyle/>
        <a:p>
          <a:endParaRPr lang="en-US"/>
        </a:p>
      </dgm:t>
    </dgm:pt>
    <dgm:pt modelId="{74ECEB27-D4DA-47F8-BF73-2C12A867EEDB}" type="sibTrans" cxnId="{A4C28F7C-6453-40E3-9E17-5FB887D64EC5}">
      <dgm:prSet/>
      <dgm:spPr/>
      <dgm:t>
        <a:bodyPr/>
        <a:lstStyle/>
        <a:p>
          <a:endParaRPr lang="en-US"/>
        </a:p>
      </dgm:t>
    </dgm:pt>
    <dgm:pt modelId="{6F3C8AB6-EA64-46C1-B442-3E44C7FA83FB}">
      <dgm:prSet phldrT="[Text]"/>
      <dgm:spPr/>
      <dgm:t>
        <a:bodyPr/>
        <a:lstStyle/>
        <a:p>
          <a:r>
            <a:rPr lang="en-US" dirty="0"/>
            <a:t>Tucannon Monitoring and Long-Term Stories</a:t>
          </a:r>
        </a:p>
      </dgm:t>
    </dgm:pt>
    <dgm:pt modelId="{0A54B0DD-D45C-4CB1-B498-6AA9D1F0157C}" type="parTrans" cxnId="{CE9C8DE1-5A02-4524-AA9B-F217DA36FF56}">
      <dgm:prSet/>
      <dgm:spPr/>
      <dgm:t>
        <a:bodyPr/>
        <a:lstStyle/>
        <a:p>
          <a:endParaRPr lang="en-US"/>
        </a:p>
      </dgm:t>
    </dgm:pt>
    <dgm:pt modelId="{9F37C1F6-9F43-4F40-AAD2-3C97F68136BA}" type="sibTrans" cxnId="{CE9C8DE1-5A02-4524-AA9B-F217DA36FF56}">
      <dgm:prSet/>
      <dgm:spPr/>
      <dgm:t>
        <a:bodyPr/>
        <a:lstStyle/>
        <a:p>
          <a:endParaRPr lang="en-US"/>
        </a:p>
      </dgm:t>
    </dgm:pt>
    <dgm:pt modelId="{7AD11D09-2FD3-4D20-A9CD-3D003293F35C}">
      <dgm:prSet phldrT="[Text]"/>
      <dgm:spPr/>
      <dgm:t>
        <a:bodyPr/>
        <a:lstStyle/>
        <a:p>
          <a:r>
            <a:rPr lang="en-US" dirty="0"/>
            <a:t>1996 – 25+ Year Flow Event</a:t>
          </a:r>
        </a:p>
      </dgm:t>
    </dgm:pt>
    <dgm:pt modelId="{2C59FB5A-5D2F-46F1-A034-59782E11528E}" type="parTrans" cxnId="{5A9AB8AF-DC08-40D0-A802-CF904BE191BD}">
      <dgm:prSet/>
      <dgm:spPr/>
      <dgm:t>
        <a:bodyPr/>
        <a:lstStyle/>
        <a:p>
          <a:endParaRPr lang="en-US"/>
        </a:p>
      </dgm:t>
    </dgm:pt>
    <dgm:pt modelId="{EFE38544-3283-4102-92F5-8B2241C6D9E3}" type="sibTrans" cxnId="{5A9AB8AF-DC08-40D0-A802-CF904BE191BD}">
      <dgm:prSet/>
      <dgm:spPr/>
      <dgm:t>
        <a:bodyPr/>
        <a:lstStyle/>
        <a:p>
          <a:endParaRPr lang="en-US"/>
        </a:p>
      </dgm:t>
    </dgm:pt>
    <dgm:pt modelId="{BA4EDC5E-96A8-4484-B8A6-34BBD90FC5D8}" type="pres">
      <dgm:prSet presAssocID="{2A160AF0-69B0-4AB0-B32B-2D1FE6F2949C}" presName="Name0" presStyleCnt="0">
        <dgm:presLayoutVars>
          <dgm:dir/>
          <dgm:resizeHandles val="exact"/>
        </dgm:presLayoutVars>
      </dgm:prSet>
      <dgm:spPr/>
    </dgm:pt>
    <dgm:pt modelId="{27306ABA-FC87-4DE9-8E80-70BC53FF7353}" type="pres">
      <dgm:prSet presAssocID="{2A160AF0-69B0-4AB0-B32B-2D1FE6F2949C}" presName="arrow" presStyleLbl="bgShp" presStyleIdx="0" presStyleCnt="1" custLinFactNeighborX="361" custLinFactNeighborY="-2632"/>
      <dgm:spPr/>
    </dgm:pt>
    <dgm:pt modelId="{91EE32CA-FA83-4F0C-814C-325B822A70F8}" type="pres">
      <dgm:prSet presAssocID="{2A160AF0-69B0-4AB0-B32B-2D1FE6F2949C}" presName="points" presStyleCnt="0"/>
      <dgm:spPr/>
    </dgm:pt>
    <dgm:pt modelId="{8FCB5984-2EAD-4EF5-BC2D-B53492062147}" type="pres">
      <dgm:prSet presAssocID="{7AD11D09-2FD3-4D20-A9CD-3D003293F35C}" presName="compositeA" presStyleCnt="0"/>
      <dgm:spPr/>
    </dgm:pt>
    <dgm:pt modelId="{2FA2D4A1-09AB-40C9-AC41-FBB091AC5BEB}" type="pres">
      <dgm:prSet presAssocID="{7AD11D09-2FD3-4D20-A9CD-3D003293F35C}" presName="textA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06093-A803-4730-97DC-FA72600EFFEE}" type="pres">
      <dgm:prSet presAssocID="{7AD11D09-2FD3-4D20-A9CD-3D003293F35C}" presName="circleA" presStyleLbl="node1" presStyleIdx="0" presStyleCnt="9"/>
      <dgm:spPr/>
    </dgm:pt>
    <dgm:pt modelId="{78B90E75-301C-4F2A-86F1-41269D59B35C}" type="pres">
      <dgm:prSet presAssocID="{7AD11D09-2FD3-4D20-A9CD-3D003293F35C}" presName="spaceA" presStyleCnt="0"/>
      <dgm:spPr/>
    </dgm:pt>
    <dgm:pt modelId="{4B966B99-2805-424B-8268-2C34C13D45E2}" type="pres">
      <dgm:prSet presAssocID="{EFE38544-3283-4102-92F5-8B2241C6D9E3}" presName="space" presStyleCnt="0"/>
      <dgm:spPr/>
    </dgm:pt>
    <dgm:pt modelId="{3AC4E382-10A9-4755-8B35-9F5C503504DC}" type="pres">
      <dgm:prSet presAssocID="{0DD27B13-58E8-4AA5-B3BA-734265F9C5E3}" presName="compositeB" presStyleCnt="0"/>
      <dgm:spPr/>
    </dgm:pt>
    <dgm:pt modelId="{AAEB723F-2FC3-4F1B-9A02-CA6470710F41}" type="pres">
      <dgm:prSet presAssocID="{0DD27B13-58E8-4AA5-B3BA-734265F9C5E3}" presName="textB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E8116-2B48-447B-BD9D-BE76B50C1012}" type="pres">
      <dgm:prSet presAssocID="{0DD27B13-58E8-4AA5-B3BA-734265F9C5E3}" presName="circleB" presStyleLbl="node1" presStyleIdx="1" presStyleCnt="9"/>
      <dgm:spPr/>
    </dgm:pt>
    <dgm:pt modelId="{9E57EC5A-2507-4C85-82C6-159910494838}" type="pres">
      <dgm:prSet presAssocID="{0DD27B13-58E8-4AA5-B3BA-734265F9C5E3}" presName="spaceB" presStyleCnt="0"/>
      <dgm:spPr/>
    </dgm:pt>
    <dgm:pt modelId="{24327727-9188-4B31-A4B5-401AA5E1631C}" type="pres">
      <dgm:prSet presAssocID="{7C2622F0-37E9-43FF-9859-4BF0EC7C2267}" presName="space" presStyleCnt="0"/>
      <dgm:spPr/>
    </dgm:pt>
    <dgm:pt modelId="{EDDA3E70-F6B2-4923-AE7C-12211C7412AF}" type="pres">
      <dgm:prSet presAssocID="{EFAEDBD2-2096-429F-B969-3D818A942E7F}" presName="compositeA" presStyleCnt="0"/>
      <dgm:spPr/>
    </dgm:pt>
    <dgm:pt modelId="{77D29AA6-66C6-4A06-8C07-49D8329A0B27}" type="pres">
      <dgm:prSet presAssocID="{EFAEDBD2-2096-429F-B969-3D818A942E7F}" presName="textA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66DE65-36EF-416E-B3F2-F10382BD38B3}" type="pres">
      <dgm:prSet presAssocID="{EFAEDBD2-2096-429F-B969-3D818A942E7F}" presName="circleA" presStyleLbl="node1" presStyleIdx="2" presStyleCnt="9"/>
      <dgm:spPr/>
    </dgm:pt>
    <dgm:pt modelId="{1C3AF986-156C-43ED-A8FF-4EE74C6BE6E0}" type="pres">
      <dgm:prSet presAssocID="{EFAEDBD2-2096-429F-B969-3D818A942E7F}" presName="spaceA" presStyleCnt="0"/>
      <dgm:spPr/>
    </dgm:pt>
    <dgm:pt modelId="{C10B8BA4-02BE-4468-82C6-CFBEAAC26927}" type="pres">
      <dgm:prSet presAssocID="{26CAE876-66DD-4F74-B666-AEAA872C21C1}" presName="space" presStyleCnt="0"/>
      <dgm:spPr/>
    </dgm:pt>
    <dgm:pt modelId="{95608322-0E69-4FE6-AF04-C0CF48F5DF99}" type="pres">
      <dgm:prSet presAssocID="{D4304A7B-CA02-449C-BBC4-F6850C81B27C}" presName="compositeB" presStyleCnt="0"/>
      <dgm:spPr/>
    </dgm:pt>
    <dgm:pt modelId="{5B27E56F-7F36-4E86-8B62-74E6B4A379D9}" type="pres">
      <dgm:prSet presAssocID="{D4304A7B-CA02-449C-BBC4-F6850C81B27C}" presName="textB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847DD-01C3-4794-A37B-AC906A672E0B}" type="pres">
      <dgm:prSet presAssocID="{D4304A7B-CA02-449C-BBC4-F6850C81B27C}" presName="circleB" presStyleLbl="node1" presStyleIdx="3" presStyleCnt="9"/>
      <dgm:spPr/>
    </dgm:pt>
    <dgm:pt modelId="{25DC086B-CE1F-43A0-A753-AA39BA0EE26D}" type="pres">
      <dgm:prSet presAssocID="{D4304A7B-CA02-449C-BBC4-F6850C81B27C}" presName="spaceB" presStyleCnt="0"/>
      <dgm:spPr/>
    </dgm:pt>
    <dgm:pt modelId="{D283EA8B-62C9-4B1F-B52C-DC8D8E7154A6}" type="pres">
      <dgm:prSet presAssocID="{E50D8F6C-70F2-4451-90F7-560208DD8AE1}" presName="space" presStyleCnt="0"/>
      <dgm:spPr/>
    </dgm:pt>
    <dgm:pt modelId="{9BE52F18-B0C9-4B9D-81D0-057115BA6464}" type="pres">
      <dgm:prSet presAssocID="{F9B2C4F7-F977-49FF-B44F-A186CC7C4ADA}" presName="compositeA" presStyleCnt="0"/>
      <dgm:spPr/>
    </dgm:pt>
    <dgm:pt modelId="{939804AE-A4D0-4F23-9C46-5B5DA3B479F3}" type="pres">
      <dgm:prSet presAssocID="{F9B2C4F7-F977-49FF-B44F-A186CC7C4ADA}" presName="textA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E7AFA-73F2-4D6E-9B9C-9760E7351C1F}" type="pres">
      <dgm:prSet presAssocID="{F9B2C4F7-F977-49FF-B44F-A186CC7C4ADA}" presName="circleA" presStyleLbl="node1" presStyleIdx="4" presStyleCnt="9"/>
      <dgm:spPr/>
    </dgm:pt>
    <dgm:pt modelId="{68FEE7EC-92FA-4CDC-A95D-26E3C03E2802}" type="pres">
      <dgm:prSet presAssocID="{F9B2C4F7-F977-49FF-B44F-A186CC7C4ADA}" presName="spaceA" presStyleCnt="0"/>
      <dgm:spPr/>
    </dgm:pt>
    <dgm:pt modelId="{326DC0E6-A010-4288-BE39-95DC582559F9}" type="pres">
      <dgm:prSet presAssocID="{ABBFC974-3894-4F0F-B1F2-4E70D99DF8D0}" presName="space" presStyleCnt="0"/>
      <dgm:spPr/>
    </dgm:pt>
    <dgm:pt modelId="{1571DD02-EED8-4ACD-A52A-157315BB476F}" type="pres">
      <dgm:prSet presAssocID="{2F3B2787-7984-4502-9525-AA305132C905}" presName="compositeB" presStyleCnt="0"/>
      <dgm:spPr/>
    </dgm:pt>
    <dgm:pt modelId="{CF62AFD2-115C-47DF-A981-522C089D4B42}" type="pres">
      <dgm:prSet presAssocID="{2F3B2787-7984-4502-9525-AA305132C905}" presName="textB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BC399-3D74-4C0C-9B49-1816653ADD14}" type="pres">
      <dgm:prSet presAssocID="{2F3B2787-7984-4502-9525-AA305132C905}" presName="circleB" presStyleLbl="node1" presStyleIdx="5" presStyleCnt="9"/>
      <dgm:spPr/>
    </dgm:pt>
    <dgm:pt modelId="{E536E53A-BF28-481D-959F-D6B2569D7E6A}" type="pres">
      <dgm:prSet presAssocID="{2F3B2787-7984-4502-9525-AA305132C905}" presName="spaceB" presStyleCnt="0"/>
      <dgm:spPr/>
    </dgm:pt>
    <dgm:pt modelId="{FF50F9E0-2405-4AAF-9A07-F54D6ACB108D}" type="pres">
      <dgm:prSet presAssocID="{74ECEB27-D4DA-47F8-BF73-2C12A867EEDB}" presName="space" presStyleCnt="0"/>
      <dgm:spPr/>
    </dgm:pt>
    <dgm:pt modelId="{EE581025-716E-4826-A701-348AEFDEC133}" type="pres">
      <dgm:prSet presAssocID="{90E7910E-C610-4A10-8BF3-A7EB7E23534B}" presName="compositeA" presStyleCnt="0"/>
      <dgm:spPr/>
    </dgm:pt>
    <dgm:pt modelId="{E2C309B3-BB04-424C-AAF2-9379F881CB74}" type="pres">
      <dgm:prSet presAssocID="{90E7910E-C610-4A10-8BF3-A7EB7E23534B}" presName="textA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8DE5A-3FDB-4591-B28D-BD963E24CD21}" type="pres">
      <dgm:prSet presAssocID="{90E7910E-C610-4A10-8BF3-A7EB7E23534B}" presName="circleA" presStyleLbl="node1" presStyleIdx="6" presStyleCnt="9"/>
      <dgm:spPr/>
    </dgm:pt>
    <dgm:pt modelId="{E935AD2D-B519-4C36-8E54-1FC707CF5507}" type="pres">
      <dgm:prSet presAssocID="{90E7910E-C610-4A10-8BF3-A7EB7E23534B}" presName="spaceA" presStyleCnt="0"/>
      <dgm:spPr/>
    </dgm:pt>
    <dgm:pt modelId="{D896647D-F319-449D-A0C4-90391BCE9A30}" type="pres">
      <dgm:prSet presAssocID="{13DF410E-351B-4EBF-927B-57BD450415DB}" presName="space" presStyleCnt="0"/>
      <dgm:spPr/>
    </dgm:pt>
    <dgm:pt modelId="{9BAC08B5-6B38-44B5-A338-9F4CF3419203}" type="pres">
      <dgm:prSet presAssocID="{6FA14056-A998-4AD0-9D52-5BC6CF883D6B}" presName="compositeB" presStyleCnt="0"/>
      <dgm:spPr/>
    </dgm:pt>
    <dgm:pt modelId="{52F5E2FD-C155-4594-8606-1ADD83FA4240}" type="pres">
      <dgm:prSet presAssocID="{6FA14056-A998-4AD0-9D52-5BC6CF883D6B}" presName="textB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9E1F65-785C-430F-8FA7-C9FFB763A71B}" type="pres">
      <dgm:prSet presAssocID="{6FA14056-A998-4AD0-9D52-5BC6CF883D6B}" presName="circleB" presStyleLbl="node1" presStyleIdx="7" presStyleCnt="9"/>
      <dgm:spPr/>
    </dgm:pt>
    <dgm:pt modelId="{DA087282-82EA-4627-9F13-62F60278F6AC}" type="pres">
      <dgm:prSet presAssocID="{6FA14056-A998-4AD0-9D52-5BC6CF883D6B}" presName="spaceB" presStyleCnt="0"/>
      <dgm:spPr/>
    </dgm:pt>
    <dgm:pt modelId="{9763858D-601B-4AFA-8559-D30630DD45FC}" type="pres">
      <dgm:prSet presAssocID="{52B66F16-B655-4919-9CAB-A6B5240F46A7}" presName="space" presStyleCnt="0"/>
      <dgm:spPr/>
    </dgm:pt>
    <dgm:pt modelId="{350622C2-4546-47BC-8215-A09F3E44B111}" type="pres">
      <dgm:prSet presAssocID="{6F3C8AB6-EA64-46C1-B442-3E44C7FA83FB}" presName="compositeA" presStyleCnt="0"/>
      <dgm:spPr/>
    </dgm:pt>
    <dgm:pt modelId="{D8EEB1A3-3478-467B-BE05-BAA2131FDA77}" type="pres">
      <dgm:prSet presAssocID="{6F3C8AB6-EA64-46C1-B442-3E44C7FA83FB}" presName="textA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63AA5-A892-40B8-ACCB-8C6EE452AC82}" type="pres">
      <dgm:prSet presAssocID="{6F3C8AB6-EA64-46C1-B442-3E44C7FA83FB}" presName="circleA" presStyleLbl="node1" presStyleIdx="8" presStyleCnt="9"/>
      <dgm:spPr/>
    </dgm:pt>
    <dgm:pt modelId="{ED328056-B908-4DE2-8006-7044F81ECC5E}" type="pres">
      <dgm:prSet presAssocID="{6F3C8AB6-EA64-46C1-B442-3E44C7FA83FB}" presName="spaceA" presStyleCnt="0"/>
      <dgm:spPr/>
    </dgm:pt>
  </dgm:ptLst>
  <dgm:cxnLst>
    <dgm:cxn modelId="{EEDAFD62-C17A-4CF5-9E29-F9AF5E0A142B}" type="presOf" srcId="{EFAEDBD2-2096-429F-B969-3D818A942E7F}" destId="{77D29AA6-66C6-4A06-8C07-49D8329A0B27}" srcOrd="0" destOrd="0" presId="urn:microsoft.com/office/officeart/2005/8/layout/hProcess11"/>
    <dgm:cxn modelId="{CE9C8DE1-5A02-4524-AA9B-F217DA36FF56}" srcId="{2A160AF0-69B0-4AB0-B32B-2D1FE6F2949C}" destId="{6F3C8AB6-EA64-46C1-B442-3E44C7FA83FB}" srcOrd="8" destOrd="0" parTransId="{0A54B0DD-D45C-4CB1-B498-6AA9D1F0157C}" sibTransId="{9F37C1F6-9F43-4F40-AAD2-3C97F68136BA}"/>
    <dgm:cxn modelId="{2396D045-2DDF-4B2B-9456-611D973253DC}" type="presOf" srcId="{2A160AF0-69B0-4AB0-B32B-2D1FE6F2949C}" destId="{BA4EDC5E-96A8-4484-B8A6-34BBD90FC5D8}" srcOrd="0" destOrd="0" presId="urn:microsoft.com/office/officeart/2005/8/layout/hProcess11"/>
    <dgm:cxn modelId="{AA283050-CB7E-40E3-B882-9260FE4793C8}" type="presOf" srcId="{D4304A7B-CA02-449C-BBC4-F6850C81B27C}" destId="{5B27E56F-7F36-4E86-8B62-74E6B4A379D9}" srcOrd="0" destOrd="0" presId="urn:microsoft.com/office/officeart/2005/8/layout/hProcess11"/>
    <dgm:cxn modelId="{42CC9057-1CB3-40FC-A313-8DE94BB414F1}" type="presOf" srcId="{2F3B2787-7984-4502-9525-AA305132C905}" destId="{CF62AFD2-115C-47DF-A981-522C089D4B42}" srcOrd="0" destOrd="0" presId="urn:microsoft.com/office/officeart/2005/8/layout/hProcess11"/>
    <dgm:cxn modelId="{5A9AB8AF-DC08-40D0-A802-CF904BE191BD}" srcId="{2A160AF0-69B0-4AB0-B32B-2D1FE6F2949C}" destId="{7AD11D09-2FD3-4D20-A9CD-3D003293F35C}" srcOrd="0" destOrd="0" parTransId="{2C59FB5A-5D2F-46F1-A034-59782E11528E}" sibTransId="{EFE38544-3283-4102-92F5-8B2241C6D9E3}"/>
    <dgm:cxn modelId="{70FF7EC9-68B0-4ACD-AA9D-38F4080FAB8C}" type="presOf" srcId="{7AD11D09-2FD3-4D20-A9CD-3D003293F35C}" destId="{2FA2D4A1-09AB-40C9-AC41-FBB091AC5BEB}" srcOrd="0" destOrd="0" presId="urn:microsoft.com/office/officeart/2005/8/layout/hProcess11"/>
    <dgm:cxn modelId="{A4C28F7C-6453-40E3-9E17-5FB887D64EC5}" srcId="{2A160AF0-69B0-4AB0-B32B-2D1FE6F2949C}" destId="{2F3B2787-7984-4502-9525-AA305132C905}" srcOrd="5" destOrd="0" parTransId="{82CB2374-10B9-45FC-A334-5D464FBA8BB7}" sibTransId="{74ECEB27-D4DA-47F8-BF73-2C12A867EEDB}"/>
    <dgm:cxn modelId="{E6312972-57A9-42C0-A1E0-4DC26E9858F7}" type="presOf" srcId="{F9B2C4F7-F977-49FF-B44F-A186CC7C4ADA}" destId="{939804AE-A4D0-4F23-9C46-5B5DA3B479F3}" srcOrd="0" destOrd="0" presId="urn:microsoft.com/office/officeart/2005/8/layout/hProcess11"/>
    <dgm:cxn modelId="{3760331B-BBD3-4A05-AF67-C402148DDB0F}" type="presOf" srcId="{90E7910E-C610-4A10-8BF3-A7EB7E23534B}" destId="{E2C309B3-BB04-424C-AAF2-9379F881CB74}" srcOrd="0" destOrd="0" presId="urn:microsoft.com/office/officeart/2005/8/layout/hProcess11"/>
    <dgm:cxn modelId="{377A33CB-2EB5-40C1-8DCD-788D1D1433F4}" srcId="{2A160AF0-69B0-4AB0-B32B-2D1FE6F2949C}" destId="{0DD27B13-58E8-4AA5-B3BA-734265F9C5E3}" srcOrd="1" destOrd="0" parTransId="{F3B1228F-241F-48AE-B811-15D2FA0248B5}" sibTransId="{7C2622F0-37E9-43FF-9859-4BF0EC7C2267}"/>
    <dgm:cxn modelId="{27C2CEC2-30BA-49D0-9772-EC0932B4FAA2}" srcId="{2A160AF0-69B0-4AB0-B32B-2D1FE6F2949C}" destId="{6FA14056-A998-4AD0-9D52-5BC6CF883D6B}" srcOrd="7" destOrd="0" parTransId="{18BEF02A-0B43-4E0C-8FDF-8EE754D4CFE5}" sibTransId="{52B66F16-B655-4919-9CAB-A6B5240F46A7}"/>
    <dgm:cxn modelId="{A1888046-AC7B-41D0-AA2B-BB4442349D7B}" type="presOf" srcId="{6F3C8AB6-EA64-46C1-B442-3E44C7FA83FB}" destId="{D8EEB1A3-3478-467B-BE05-BAA2131FDA77}" srcOrd="0" destOrd="0" presId="urn:microsoft.com/office/officeart/2005/8/layout/hProcess11"/>
    <dgm:cxn modelId="{6615591E-1C01-4E80-91EF-4745EE00D70E}" srcId="{2A160AF0-69B0-4AB0-B32B-2D1FE6F2949C}" destId="{EFAEDBD2-2096-429F-B969-3D818A942E7F}" srcOrd="2" destOrd="0" parTransId="{30977789-4870-40E3-8E90-198400D43DC6}" sibTransId="{26CAE876-66DD-4F74-B666-AEAA872C21C1}"/>
    <dgm:cxn modelId="{727E6E85-7124-4A9B-9832-950365C4415F}" srcId="{2A160AF0-69B0-4AB0-B32B-2D1FE6F2949C}" destId="{90E7910E-C610-4A10-8BF3-A7EB7E23534B}" srcOrd="6" destOrd="0" parTransId="{50B6572B-F6FD-4D89-91B9-545CB58A40C9}" sibTransId="{13DF410E-351B-4EBF-927B-57BD450415DB}"/>
    <dgm:cxn modelId="{5B277EBD-1752-4B35-B84A-D2662060E0A6}" srcId="{2A160AF0-69B0-4AB0-B32B-2D1FE6F2949C}" destId="{D4304A7B-CA02-449C-BBC4-F6850C81B27C}" srcOrd="3" destOrd="0" parTransId="{6BEBF255-0B56-4FD7-A15B-ADBF424B48AD}" sibTransId="{E50D8F6C-70F2-4451-90F7-560208DD8AE1}"/>
    <dgm:cxn modelId="{8A749CD2-3391-49F9-94CE-B3B21AF2C344}" type="presOf" srcId="{0DD27B13-58E8-4AA5-B3BA-734265F9C5E3}" destId="{AAEB723F-2FC3-4F1B-9A02-CA6470710F41}" srcOrd="0" destOrd="0" presId="urn:microsoft.com/office/officeart/2005/8/layout/hProcess11"/>
    <dgm:cxn modelId="{A77F452A-37AA-48A7-8395-021FF4D7277F}" srcId="{2A160AF0-69B0-4AB0-B32B-2D1FE6F2949C}" destId="{F9B2C4F7-F977-49FF-B44F-A186CC7C4ADA}" srcOrd="4" destOrd="0" parTransId="{DFC2F445-168F-42FC-AF58-07747E0F9AC4}" sibTransId="{ABBFC974-3894-4F0F-B1F2-4E70D99DF8D0}"/>
    <dgm:cxn modelId="{FE4B352A-6DD7-472F-95C0-CD3F2E47F141}" type="presOf" srcId="{6FA14056-A998-4AD0-9D52-5BC6CF883D6B}" destId="{52F5E2FD-C155-4594-8606-1ADD83FA4240}" srcOrd="0" destOrd="0" presId="urn:microsoft.com/office/officeart/2005/8/layout/hProcess11"/>
    <dgm:cxn modelId="{9E36E31E-ED2D-4FF7-B88A-37C900DED1AD}" type="presParOf" srcId="{BA4EDC5E-96A8-4484-B8A6-34BBD90FC5D8}" destId="{27306ABA-FC87-4DE9-8E80-70BC53FF7353}" srcOrd="0" destOrd="0" presId="urn:microsoft.com/office/officeart/2005/8/layout/hProcess11"/>
    <dgm:cxn modelId="{E789FB18-ADED-4EDE-9CB7-853F1C767302}" type="presParOf" srcId="{BA4EDC5E-96A8-4484-B8A6-34BBD90FC5D8}" destId="{91EE32CA-FA83-4F0C-814C-325B822A70F8}" srcOrd="1" destOrd="0" presId="urn:microsoft.com/office/officeart/2005/8/layout/hProcess11"/>
    <dgm:cxn modelId="{56E191FB-6EB7-48FF-AC08-3C5893934D3E}" type="presParOf" srcId="{91EE32CA-FA83-4F0C-814C-325B822A70F8}" destId="{8FCB5984-2EAD-4EF5-BC2D-B53492062147}" srcOrd="0" destOrd="0" presId="urn:microsoft.com/office/officeart/2005/8/layout/hProcess11"/>
    <dgm:cxn modelId="{2F5D9C14-CC5C-417B-B809-57E103B44AD0}" type="presParOf" srcId="{8FCB5984-2EAD-4EF5-BC2D-B53492062147}" destId="{2FA2D4A1-09AB-40C9-AC41-FBB091AC5BEB}" srcOrd="0" destOrd="0" presId="urn:microsoft.com/office/officeart/2005/8/layout/hProcess11"/>
    <dgm:cxn modelId="{E9862AB2-E233-4D46-843D-0F9FC7DCCCBC}" type="presParOf" srcId="{8FCB5984-2EAD-4EF5-BC2D-B53492062147}" destId="{C4506093-A803-4730-97DC-FA72600EFFEE}" srcOrd="1" destOrd="0" presId="urn:microsoft.com/office/officeart/2005/8/layout/hProcess11"/>
    <dgm:cxn modelId="{35171829-D06F-49CC-B92C-A14B11D844DF}" type="presParOf" srcId="{8FCB5984-2EAD-4EF5-BC2D-B53492062147}" destId="{78B90E75-301C-4F2A-86F1-41269D59B35C}" srcOrd="2" destOrd="0" presId="urn:microsoft.com/office/officeart/2005/8/layout/hProcess11"/>
    <dgm:cxn modelId="{72D9D23B-7477-4BFC-A196-EAF66E071290}" type="presParOf" srcId="{91EE32CA-FA83-4F0C-814C-325B822A70F8}" destId="{4B966B99-2805-424B-8268-2C34C13D45E2}" srcOrd="1" destOrd="0" presId="urn:microsoft.com/office/officeart/2005/8/layout/hProcess11"/>
    <dgm:cxn modelId="{F70645D6-C63B-4FDF-B05A-1BA0D2062051}" type="presParOf" srcId="{91EE32CA-FA83-4F0C-814C-325B822A70F8}" destId="{3AC4E382-10A9-4755-8B35-9F5C503504DC}" srcOrd="2" destOrd="0" presId="urn:microsoft.com/office/officeart/2005/8/layout/hProcess11"/>
    <dgm:cxn modelId="{FD0BC2A3-66C5-444D-B81F-EE2F1D800ADD}" type="presParOf" srcId="{3AC4E382-10A9-4755-8B35-9F5C503504DC}" destId="{AAEB723F-2FC3-4F1B-9A02-CA6470710F41}" srcOrd="0" destOrd="0" presId="urn:microsoft.com/office/officeart/2005/8/layout/hProcess11"/>
    <dgm:cxn modelId="{910B0C0C-92DA-4D65-BF92-9551EAEB9F2A}" type="presParOf" srcId="{3AC4E382-10A9-4755-8B35-9F5C503504DC}" destId="{390E8116-2B48-447B-BD9D-BE76B50C1012}" srcOrd="1" destOrd="0" presId="urn:microsoft.com/office/officeart/2005/8/layout/hProcess11"/>
    <dgm:cxn modelId="{23E03F4F-790E-41F8-BB4A-0BE8573A5D09}" type="presParOf" srcId="{3AC4E382-10A9-4755-8B35-9F5C503504DC}" destId="{9E57EC5A-2507-4C85-82C6-159910494838}" srcOrd="2" destOrd="0" presId="urn:microsoft.com/office/officeart/2005/8/layout/hProcess11"/>
    <dgm:cxn modelId="{A848DAB3-122E-4DA1-9C6A-399C5457AEC7}" type="presParOf" srcId="{91EE32CA-FA83-4F0C-814C-325B822A70F8}" destId="{24327727-9188-4B31-A4B5-401AA5E1631C}" srcOrd="3" destOrd="0" presId="urn:microsoft.com/office/officeart/2005/8/layout/hProcess11"/>
    <dgm:cxn modelId="{684E30A6-CBD5-410B-A7D5-A3C32ABE2EEE}" type="presParOf" srcId="{91EE32CA-FA83-4F0C-814C-325B822A70F8}" destId="{EDDA3E70-F6B2-4923-AE7C-12211C7412AF}" srcOrd="4" destOrd="0" presId="urn:microsoft.com/office/officeart/2005/8/layout/hProcess11"/>
    <dgm:cxn modelId="{2A9A9B98-DB29-4592-ABC8-20F8A8C5110D}" type="presParOf" srcId="{EDDA3E70-F6B2-4923-AE7C-12211C7412AF}" destId="{77D29AA6-66C6-4A06-8C07-49D8329A0B27}" srcOrd="0" destOrd="0" presId="urn:microsoft.com/office/officeart/2005/8/layout/hProcess11"/>
    <dgm:cxn modelId="{A1A4AC78-B4AE-42AC-B385-924DB9228C86}" type="presParOf" srcId="{EDDA3E70-F6B2-4923-AE7C-12211C7412AF}" destId="{6266DE65-36EF-416E-B3F2-F10382BD38B3}" srcOrd="1" destOrd="0" presId="urn:microsoft.com/office/officeart/2005/8/layout/hProcess11"/>
    <dgm:cxn modelId="{FDCB5BC6-BBAF-4667-80B2-722862633CC9}" type="presParOf" srcId="{EDDA3E70-F6B2-4923-AE7C-12211C7412AF}" destId="{1C3AF986-156C-43ED-A8FF-4EE74C6BE6E0}" srcOrd="2" destOrd="0" presId="urn:microsoft.com/office/officeart/2005/8/layout/hProcess11"/>
    <dgm:cxn modelId="{F6653659-EC91-4CE5-987E-3AEE3961B202}" type="presParOf" srcId="{91EE32CA-FA83-4F0C-814C-325B822A70F8}" destId="{C10B8BA4-02BE-4468-82C6-CFBEAAC26927}" srcOrd="5" destOrd="0" presId="urn:microsoft.com/office/officeart/2005/8/layout/hProcess11"/>
    <dgm:cxn modelId="{DE70FAEC-E3BE-4E46-B994-00A58CE75EC9}" type="presParOf" srcId="{91EE32CA-FA83-4F0C-814C-325B822A70F8}" destId="{95608322-0E69-4FE6-AF04-C0CF48F5DF99}" srcOrd="6" destOrd="0" presId="urn:microsoft.com/office/officeart/2005/8/layout/hProcess11"/>
    <dgm:cxn modelId="{D61B0FA0-D3B6-49AC-BC84-04EAB125835C}" type="presParOf" srcId="{95608322-0E69-4FE6-AF04-C0CF48F5DF99}" destId="{5B27E56F-7F36-4E86-8B62-74E6B4A379D9}" srcOrd="0" destOrd="0" presId="urn:microsoft.com/office/officeart/2005/8/layout/hProcess11"/>
    <dgm:cxn modelId="{2768F27F-B54F-464D-A5F7-BC7B3834C4A4}" type="presParOf" srcId="{95608322-0E69-4FE6-AF04-C0CF48F5DF99}" destId="{E8F847DD-01C3-4794-A37B-AC906A672E0B}" srcOrd="1" destOrd="0" presId="urn:microsoft.com/office/officeart/2005/8/layout/hProcess11"/>
    <dgm:cxn modelId="{2169DB47-EF73-4620-9863-3B25AE686902}" type="presParOf" srcId="{95608322-0E69-4FE6-AF04-C0CF48F5DF99}" destId="{25DC086B-CE1F-43A0-A753-AA39BA0EE26D}" srcOrd="2" destOrd="0" presId="urn:microsoft.com/office/officeart/2005/8/layout/hProcess11"/>
    <dgm:cxn modelId="{46ED0702-FCA2-493D-92BB-E774180EA995}" type="presParOf" srcId="{91EE32CA-FA83-4F0C-814C-325B822A70F8}" destId="{D283EA8B-62C9-4B1F-B52C-DC8D8E7154A6}" srcOrd="7" destOrd="0" presId="urn:microsoft.com/office/officeart/2005/8/layout/hProcess11"/>
    <dgm:cxn modelId="{CD5D50F8-5936-41F1-BEAF-FEC735E0E9ED}" type="presParOf" srcId="{91EE32CA-FA83-4F0C-814C-325B822A70F8}" destId="{9BE52F18-B0C9-4B9D-81D0-057115BA6464}" srcOrd="8" destOrd="0" presId="urn:microsoft.com/office/officeart/2005/8/layout/hProcess11"/>
    <dgm:cxn modelId="{7A2154AA-AD9A-4D4F-B8E2-8565A30C1C66}" type="presParOf" srcId="{9BE52F18-B0C9-4B9D-81D0-057115BA6464}" destId="{939804AE-A4D0-4F23-9C46-5B5DA3B479F3}" srcOrd="0" destOrd="0" presId="urn:microsoft.com/office/officeart/2005/8/layout/hProcess11"/>
    <dgm:cxn modelId="{AAEED22D-B7E7-4AFC-A87C-7F09149E94B3}" type="presParOf" srcId="{9BE52F18-B0C9-4B9D-81D0-057115BA6464}" destId="{3C7E7AFA-73F2-4D6E-9B9C-9760E7351C1F}" srcOrd="1" destOrd="0" presId="urn:microsoft.com/office/officeart/2005/8/layout/hProcess11"/>
    <dgm:cxn modelId="{93F97DF3-3125-4648-9CA2-7BA4EF57DBF4}" type="presParOf" srcId="{9BE52F18-B0C9-4B9D-81D0-057115BA6464}" destId="{68FEE7EC-92FA-4CDC-A95D-26E3C03E2802}" srcOrd="2" destOrd="0" presId="urn:microsoft.com/office/officeart/2005/8/layout/hProcess11"/>
    <dgm:cxn modelId="{72BD5581-53E7-493B-BC3A-27C86C17FD76}" type="presParOf" srcId="{91EE32CA-FA83-4F0C-814C-325B822A70F8}" destId="{326DC0E6-A010-4288-BE39-95DC582559F9}" srcOrd="9" destOrd="0" presId="urn:microsoft.com/office/officeart/2005/8/layout/hProcess11"/>
    <dgm:cxn modelId="{7F0E8313-E51D-42E1-BA15-6C273A999823}" type="presParOf" srcId="{91EE32CA-FA83-4F0C-814C-325B822A70F8}" destId="{1571DD02-EED8-4ACD-A52A-157315BB476F}" srcOrd="10" destOrd="0" presId="urn:microsoft.com/office/officeart/2005/8/layout/hProcess11"/>
    <dgm:cxn modelId="{742EC881-3D4A-4597-88FF-8BA2B0FDA5E4}" type="presParOf" srcId="{1571DD02-EED8-4ACD-A52A-157315BB476F}" destId="{CF62AFD2-115C-47DF-A981-522C089D4B42}" srcOrd="0" destOrd="0" presId="urn:microsoft.com/office/officeart/2005/8/layout/hProcess11"/>
    <dgm:cxn modelId="{A04C04D1-911D-4A76-8731-B94E6F31B641}" type="presParOf" srcId="{1571DD02-EED8-4ACD-A52A-157315BB476F}" destId="{508BC399-3D74-4C0C-9B49-1816653ADD14}" srcOrd="1" destOrd="0" presId="urn:microsoft.com/office/officeart/2005/8/layout/hProcess11"/>
    <dgm:cxn modelId="{F3262E22-1F5D-4977-ADD3-DF2F8C17F473}" type="presParOf" srcId="{1571DD02-EED8-4ACD-A52A-157315BB476F}" destId="{E536E53A-BF28-481D-959F-D6B2569D7E6A}" srcOrd="2" destOrd="0" presId="urn:microsoft.com/office/officeart/2005/8/layout/hProcess11"/>
    <dgm:cxn modelId="{B5CC5583-B941-4558-AE5F-9E8F84A9C103}" type="presParOf" srcId="{91EE32CA-FA83-4F0C-814C-325B822A70F8}" destId="{FF50F9E0-2405-4AAF-9A07-F54D6ACB108D}" srcOrd="11" destOrd="0" presId="urn:microsoft.com/office/officeart/2005/8/layout/hProcess11"/>
    <dgm:cxn modelId="{FC31735A-6799-485B-BCA6-B53A1D15406D}" type="presParOf" srcId="{91EE32CA-FA83-4F0C-814C-325B822A70F8}" destId="{EE581025-716E-4826-A701-348AEFDEC133}" srcOrd="12" destOrd="0" presId="urn:microsoft.com/office/officeart/2005/8/layout/hProcess11"/>
    <dgm:cxn modelId="{F734BA38-0FBD-418F-A343-7B13A2192237}" type="presParOf" srcId="{EE581025-716E-4826-A701-348AEFDEC133}" destId="{E2C309B3-BB04-424C-AAF2-9379F881CB74}" srcOrd="0" destOrd="0" presId="urn:microsoft.com/office/officeart/2005/8/layout/hProcess11"/>
    <dgm:cxn modelId="{AEA1F99A-2576-4A64-9F58-190FDEFCCF75}" type="presParOf" srcId="{EE581025-716E-4826-A701-348AEFDEC133}" destId="{18B8DE5A-3FDB-4591-B28D-BD963E24CD21}" srcOrd="1" destOrd="0" presId="urn:microsoft.com/office/officeart/2005/8/layout/hProcess11"/>
    <dgm:cxn modelId="{FAAF21F0-B29C-494F-9567-E0BBC6208B59}" type="presParOf" srcId="{EE581025-716E-4826-A701-348AEFDEC133}" destId="{E935AD2D-B519-4C36-8E54-1FC707CF5507}" srcOrd="2" destOrd="0" presId="urn:microsoft.com/office/officeart/2005/8/layout/hProcess11"/>
    <dgm:cxn modelId="{3944C828-CF84-490F-8E3B-AF898AF8F0D0}" type="presParOf" srcId="{91EE32CA-FA83-4F0C-814C-325B822A70F8}" destId="{D896647D-F319-449D-A0C4-90391BCE9A30}" srcOrd="13" destOrd="0" presId="urn:microsoft.com/office/officeart/2005/8/layout/hProcess11"/>
    <dgm:cxn modelId="{8B5714F4-C6D2-42BA-B946-D493F2287CAA}" type="presParOf" srcId="{91EE32CA-FA83-4F0C-814C-325B822A70F8}" destId="{9BAC08B5-6B38-44B5-A338-9F4CF3419203}" srcOrd="14" destOrd="0" presId="urn:microsoft.com/office/officeart/2005/8/layout/hProcess11"/>
    <dgm:cxn modelId="{EAE0796C-2F36-4596-8B82-1844AD12346C}" type="presParOf" srcId="{9BAC08B5-6B38-44B5-A338-9F4CF3419203}" destId="{52F5E2FD-C155-4594-8606-1ADD83FA4240}" srcOrd="0" destOrd="0" presId="urn:microsoft.com/office/officeart/2005/8/layout/hProcess11"/>
    <dgm:cxn modelId="{8965FB7D-0D64-451D-A163-305DB4E61DF0}" type="presParOf" srcId="{9BAC08B5-6B38-44B5-A338-9F4CF3419203}" destId="{A89E1F65-785C-430F-8FA7-C9FFB763A71B}" srcOrd="1" destOrd="0" presId="urn:microsoft.com/office/officeart/2005/8/layout/hProcess11"/>
    <dgm:cxn modelId="{78974313-A1CC-455F-BC2A-5BA3FD4CBD0F}" type="presParOf" srcId="{9BAC08B5-6B38-44B5-A338-9F4CF3419203}" destId="{DA087282-82EA-4627-9F13-62F60278F6AC}" srcOrd="2" destOrd="0" presId="urn:microsoft.com/office/officeart/2005/8/layout/hProcess11"/>
    <dgm:cxn modelId="{0CE6AC69-98BB-49DC-8A9F-3D373C90FDA8}" type="presParOf" srcId="{91EE32CA-FA83-4F0C-814C-325B822A70F8}" destId="{9763858D-601B-4AFA-8559-D30630DD45FC}" srcOrd="15" destOrd="0" presId="urn:microsoft.com/office/officeart/2005/8/layout/hProcess11"/>
    <dgm:cxn modelId="{B73FC496-4E56-4B17-A692-1B22D5C9150B}" type="presParOf" srcId="{91EE32CA-FA83-4F0C-814C-325B822A70F8}" destId="{350622C2-4546-47BC-8215-A09F3E44B111}" srcOrd="16" destOrd="0" presId="urn:microsoft.com/office/officeart/2005/8/layout/hProcess11"/>
    <dgm:cxn modelId="{38E82C80-C927-4E7F-A337-743FC9503E5B}" type="presParOf" srcId="{350622C2-4546-47BC-8215-A09F3E44B111}" destId="{D8EEB1A3-3478-467B-BE05-BAA2131FDA77}" srcOrd="0" destOrd="0" presId="urn:microsoft.com/office/officeart/2005/8/layout/hProcess11"/>
    <dgm:cxn modelId="{13637B4B-EC1D-425E-B2E8-EF9AB29BAB46}" type="presParOf" srcId="{350622C2-4546-47BC-8215-A09F3E44B111}" destId="{1DB63AA5-A892-40B8-ACCB-8C6EE452AC82}" srcOrd="1" destOrd="0" presId="urn:microsoft.com/office/officeart/2005/8/layout/hProcess11"/>
    <dgm:cxn modelId="{5439F807-48A3-46F1-9455-5A5602E41473}" type="presParOf" srcId="{350622C2-4546-47BC-8215-A09F3E44B111}" destId="{ED328056-B908-4DE2-8006-7044F81ECC5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9041131"/>
            <a:ext cx="1056640" cy="2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54000" y="720725"/>
            <a:ext cx="7823200" cy="4400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0" tIns="48325" rIns="96650" bIns="483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0880" y="5200650"/>
            <a:ext cx="5933440" cy="3600450"/>
          </a:xfrm>
          <a:prstGeom prst="rect">
            <a:avLst/>
          </a:prstGeom>
        </p:spPr>
        <p:txBody>
          <a:bodyPr vert="horz" lIns="96650" tIns="48325" rIns="96650" bIns="48325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9041131"/>
            <a:ext cx="1056640" cy="2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1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Pull in historic high flows</a:t>
            </a:r>
          </a:p>
        </p:txBody>
      </p:sp>
    </p:spTree>
    <p:extLst>
      <p:ext uri="{BB962C8B-B14F-4D97-AF65-F5344CB8AC3E}">
        <p14:creationId xmlns:p14="http://schemas.microsoft.com/office/powerpoint/2010/main" val="10561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Pull in historic high flows</a:t>
            </a:r>
          </a:p>
        </p:txBody>
      </p:sp>
    </p:spTree>
    <p:extLst>
      <p:ext uri="{BB962C8B-B14F-4D97-AF65-F5344CB8AC3E}">
        <p14:creationId xmlns:p14="http://schemas.microsoft.com/office/powerpoint/2010/main" val="125286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6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18.</a:t>
            </a:r>
          </a:p>
        </p:txBody>
      </p:sp>
    </p:spTree>
    <p:extLst>
      <p:ext uri="{BB962C8B-B14F-4D97-AF65-F5344CB8AC3E}">
        <p14:creationId xmlns:p14="http://schemas.microsoft.com/office/powerpoint/2010/main" val="10113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05000"/>
            <a:ext cx="10972800" cy="381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117348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 for two-line title slide layout</a:t>
            </a:r>
          </a:p>
        </p:txBody>
      </p:sp>
    </p:spTree>
    <p:extLst>
      <p:ext uri="{BB962C8B-B14F-4D97-AF65-F5344CB8AC3E}">
        <p14:creationId xmlns:p14="http://schemas.microsoft.com/office/powerpoint/2010/main" val="366818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895600"/>
            <a:ext cx="3785616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5CE3E810-7659-4FA7-9852-BEC898B0AE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81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120BCBA-86E8-4F9D-A1FF-499B09F0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xmlns="" id="{1EFD099B-A2F5-43FD-9894-EB89CF93E6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593938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xmlns="" id="{4709F418-CE60-44FE-B02A-03D754D645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3276600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xmlns="" id="{EA999913-7908-4B3B-AE24-2E5DA51FA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580356"/>
            <a:ext cx="3785616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41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16800" y="-7816"/>
            <a:ext cx="4775200" cy="6865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324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218E4-DFE9-4D2B-9C63-A70182F1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24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067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7816"/>
            <a:ext cx="4775200" cy="6865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257800" y="1447800"/>
            <a:ext cx="6324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374283-6C5E-4EA4-BB1E-B6D6C192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609600"/>
            <a:ext cx="6324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36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" y="1295400"/>
            <a:ext cx="10972800" cy="44196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1622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 Border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1189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501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11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68A1FC-CD20-427A-B51B-997C0FB7466B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193B30-A921-4075-8A9E-AF3A3B8C8918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78B3FA-D31C-41D3-AF38-FB73CCBEF7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9767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ogo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3A2220-713F-472B-A92D-4286151BF75C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BCCF60-CE86-46E7-A9D7-E5BF76FBA66C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D2EA4A-2F01-4DA1-88B0-0DB3437DA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1054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747160-1180-4471-A8E6-E1BEE2F14FC1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4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54E303-8BEE-451F-A24F-5C0070A0D585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35A9A5-95DC-4870-BBE5-51E2856B0E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509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119241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295400"/>
            <a:ext cx="10972798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63B9CC-6076-4F01-806D-8B5D59B52795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479B92-DA02-42A0-BDCD-58E0B47BF47A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A2F6F7-9AE0-4A3A-9BEA-F7E87EEA1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5240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295400"/>
            <a:ext cx="10972798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63B9CC-6076-4F01-806D-8B5D59B52795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2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8D08E4-C5B5-499C-B071-1A9D0CA589D5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3CE25-0DCE-4FFE-8A37-18B121EC7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7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2C92BF-1A94-4D39-BB31-942401FA5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4EB037D-8522-4571-8459-1E8E0267FDA1}"/>
              </a:ext>
            </a:extLst>
          </p:cNvPr>
          <p:cNvSpPr/>
          <p:nvPr userDrawn="1"/>
        </p:nvSpPr>
        <p:spPr>
          <a:xfrm>
            <a:off x="0" y="1"/>
            <a:ext cx="533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09600"/>
            <a:ext cx="4114799" cy="143082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3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0" indent="0">
              <a:buNone/>
              <a:defRPr sz="2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1948C2-C541-4E1B-B98B-DC38D6AED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0054" y="128909"/>
            <a:ext cx="6991946" cy="6729091"/>
          </a:xfrm>
          <a:prstGeom prst="rect">
            <a:avLst/>
          </a:prstGeom>
        </p:spPr>
      </p:pic>
      <p:pic>
        <p:nvPicPr>
          <p:cNvPr id="12" name="Picture 11" descr="Anchor QEA Logo">
            <a:extLst>
              <a:ext uri="{FF2B5EF4-FFF2-40B4-BE49-F238E27FC236}">
                <a16:creationId xmlns:a16="http://schemas.microsoft.com/office/drawing/2014/main" xmlns="" id="{92F6139F-AE7D-457A-8AC4-147ECD703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91200"/>
            <a:ext cx="1371600" cy="37538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70ACA74E-60C0-425A-8E5D-52D63ED1C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362200"/>
            <a:ext cx="41148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Presented by </a:t>
            </a:r>
          </a:p>
          <a:p>
            <a:pPr lvl="0"/>
            <a:r>
              <a:rPr lang="en-US" dirty="0"/>
              <a:t>Names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03281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ck beaches next to the ocean looking out into the horizon with fluffy clouds on a sunny day.">
            <a:extLst>
              <a:ext uri="{FF2B5EF4-FFF2-40B4-BE49-F238E27FC236}">
                <a16:creationId xmlns:a16="http://schemas.microsoft.com/office/drawing/2014/main" xmlns="" id="{F7BB6D9B-92E4-44B8-AFB8-81E06F787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/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4EB037D-8522-4571-8459-1E8E0267FDA1}"/>
              </a:ext>
            </a:extLst>
          </p:cNvPr>
          <p:cNvSpPr/>
          <p:nvPr userDrawn="1"/>
        </p:nvSpPr>
        <p:spPr>
          <a:xfrm>
            <a:off x="0" y="1"/>
            <a:ext cx="853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9600"/>
            <a:ext cx="7467600" cy="143082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3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0" indent="0">
              <a:buNone/>
              <a:defRPr sz="2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2" name="Picture 11" descr="Anchor QEA Logo">
            <a:extLst>
              <a:ext uri="{FF2B5EF4-FFF2-40B4-BE49-F238E27FC236}">
                <a16:creationId xmlns:a16="http://schemas.microsoft.com/office/drawing/2014/main" xmlns="" id="{92F6139F-AE7D-457A-8AC4-147ECD703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91200"/>
            <a:ext cx="1371600" cy="375385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779F1DEC-74CF-45C0-807B-0632F0DB4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362200"/>
            <a:ext cx="74676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Presented by </a:t>
            </a:r>
          </a:p>
          <a:p>
            <a:pPr lvl="0"/>
            <a:r>
              <a:rPr lang="en-US" dirty="0"/>
              <a:t>Names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39182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24013"/>
            <a:ext cx="10972800" cy="136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0" cap="none" baseline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156" y="2995613"/>
            <a:ext cx="10972800" cy="15001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>
              <a:buNone/>
              <a:defRPr sz="2800" cap="none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4C5EC7-EDF8-4133-8530-096E671FD19A}"/>
              </a:ext>
            </a:extLst>
          </p:cNvPr>
          <p:cNvSpPr/>
          <p:nvPr userDrawn="1"/>
        </p:nvSpPr>
        <p:spPr>
          <a:xfrm>
            <a:off x="457200" y="6019800"/>
            <a:ext cx="8382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04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24013"/>
            <a:ext cx="4800600" cy="136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0" cap="none" baseline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409" y="2995613"/>
            <a:ext cx="4800600" cy="15001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>
              <a:buNone/>
              <a:defRPr sz="2800" cap="none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241AA55E-1F7D-4945-A73D-9FEDCDFEA2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066800"/>
            <a:ext cx="5181600" cy="4648200"/>
          </a:xfrm>
          <a:prstGeom prst="rect">
            <a:avLst/>
          </a:prstGeom>
        </p:spPr>
        <p:txBody>
          <a:bodyPr rIns="0" anchor="ctr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5DE405-F284-4C55-A5A4-5218652477FE}"/>
              </a:ext>
            </a:extLst>
          </p:cNvPr>
          <p:cNvSpPr/>
          <p:nvPr userDrawn="1"/>
        </p:nvSpPr>
        <p:spPr>
          <a:xfrm>
            <a:off x="457200" y="6019800"/>
            <a:ext cx="8382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52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643AAF-3D28-4002-AA77-EE18182BD979}"/>
              </a:ext>
            </a:extLst>
          </p:cNvPr>
          <p:cNvSpPr txBox="1"/>
          <p:nvPr userDrawn="1"/>
        </p:nvSpPr>
        <p:spPr>
          <a:xfrm>
            <a:off x="609600" y="457200"/>
            <a:ext cx="10972800" cy="4953000"/>
          </a:xfrm>
          <a:prstGeom prst="rect">
            <a:avLst/>
          </a:prstGeom>
          <a:noFill/>
        </p:spPr>
        <p:txBody>
          <a:bodyPr wrap="square" numCol="2" spcCol="4572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300" b="1" dirty="0">
                <a:solidFill>
                  <a:schemeClr val="tx2"/>
                </a:solidFill>
              </a:rPr>
              <a:t>Version 1.0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Created widescreen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64579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301D48F-6F9F-42EC-9CAB-B6BEFE8D2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1" y="421528"/>
            <a:ext cx="9617915" cy="791793"/>
          </a:xfrm>
        </p:spPr>
        <p:txBody>
          <a:bodyPr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A35AA5E-5FA6-4152-A453-F877C4F04244}"/>
              </a:ext>
            </a:extLst>
          </p:cNvPr>
          <p:cNvSpPr/>
          <p:nvPr userDrawn="1"/>
        </p:nvSpPr>
        <p:spPr>
          <a:xfrm>
            <a:off x="0" y="6354943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8271D1-F6C1-4348-8B5D-55E6B3875B10}"/>
              </a:ext>
            </a:extLst>
          </p:cNvPr>
          <p:cNvSpPr txBox="1"/>
          <p:nvPr userDrawn="1"/>
        </p:nvSpPr>
        <p:spPr>
          <a:xfrm>
            <a:off x="299875" y="6471009"/>
            <a:ext cx="4896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800" b="0" i="0" u="none" strike="noStrike" kern="1200" cap="none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NV5GEOSPATIAL.COM</a:t>
            </a:r>
            <a:r>
              <a:rPr lang="en-US" sz="180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BEYOND ENGINEERING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14266673-70BB-44D6-AAA4-DDFD11DD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74" y="1508760"/>
            <a:ext cx="11567160" cy="4558190"/>
          </a:xfrm>
        </p:spPr>
        <p:txBody>
          <a:bodyPr/>
          <a:lstStyle>
            <a:lvl1pPr>
              <a:defRPr sz="28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­"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20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Courier New" panose="02070309020205020404" pitchFamily="49" charset="0"/>
              <a:buChar char="­"/>
              <a:defRPr sz="18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629FDBA4-44BA-52BE-10AD-D8403CD85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82" y="272013"/>
            <a:ext cx="1562452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28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301D48F-6F9F-42EC-9CAB-B6BEFE8D2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1" y="421528"/>
            <a:ext cx="9617915" cy="791793"/>
          </a:xfrm>
        </p:spPr>
        <p:txBody>
          <a:bodyPr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A35AA5E-5FA6-4152-A453-F877C4F04244}"/>
              </a:ext>
            </a:extLst>
          </p:cNvPr>
          <p:cNvSpPr/>
          <p:nvPr userDrawn="1"/>
        </p:nvSpPr>
        <p:spPr>
          <a:xfrm>
            <a:off x="0" y="6354943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A08D88AC-57A1-4101-82BF-3BE8F45D6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875" y="1509283"/>
            <a:ext cx="11567159" cy="423863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14266673-70BB-44D6-AAA4-DDFD11DD1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74" y="2492549"/>
            <a:ext cx="11567160" cy="3574086"/>
          </a:xfrm>
        </p:spPr>
        <p:txBody>
          <a:bodyPr/>
          <a:lstStyle>
            <a:lvl1pPr>
              <a:defRPr sz="20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­"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6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Courier New" panose="02070309020205020404" pitchFamily="49" charset="0"/>
              <a:buChar char="­"/>
              <a:defRPr sz="16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87D92C92-18A4-4FC1-8C54-153462FF2A4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99874" y="1996713"/>
            <a:ext cx="11567160" cy="312669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none" baseline="0">
                <a:solidFill>
                  <a:srgbClr val="7F7F7F"/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9E90B7-72B1-E598-976C-D85A287BB18E}"/>
              </a:ext>
            </a:extLst>
          </p:cNvPr>
          <p:cNvSpPr txBox="1"/>
          <p:nvPr userDrawn="1"/>
        </p:nvSpPr>
        <p:spPr>
          <a:xfrm>
            <a:off x="299875" y="6471009"/>
            <a:ext cx="4896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800" b="0" i="0" u="none" strike="noStrike" kern="1200" cap="none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NV5GEOSPATIAL.COM</a:t>
            </a:r>
            <a:r>
              <a:rPr lang="en-US" sz="180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BEYOND ENGINEERING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xmlns="" id="{18820D8F-1AD5-B8BC-0B67-2BF24B11CE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82" y="272013"/>
            <a:ext cx="1562452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035C251-A8EE-4831-A618-54DF4A5D1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1" y="421528"/>
            <a:ext cx="9617915" cy="791793"/>
          </a:xfrm>
        </p:spPr>
        <p:txBody>
          <a:bodyPr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8AE04B5-BDE0-4CDD-AE73-3B9B9371CB13}"/>
              </a:ext>
            </a:extLst>
          </p:cNvPr>
          <p:cNvSpPr/>
          <p:nvPr userDrawn="1"/>
        </p:nvSpPr>
        <p:spPr>
          <a:xfrm>
            <a:off x="0" y="6354943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1BA1ED32-2594-41FF-BBD8-DB770E33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875" y="1509283"/>
            <a:ext cx="5157787" cy="423863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07CC5548-E230-4A02-8049-5DFEFB83D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75" y="2547257"/>
            <a:ext cx="5157787" cy="3470525"/>
          </a:xfrm>
        </p:spPr>
        <p:txBody>
          <a:bodyPr/>
          <a:lstStyle>
            <a:lvl1pPr>
              <a:defRPr sz="20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6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6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95D12CAA-F4F1-4B04-A31D-0CA7B0D10C8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99875" y="1957638"/>
            <a:ext cx="5157787" cy="410005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xmlns="" id="{15A167D3-FD79-4EDF-B74C-F9B0A75B3E4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24375" y="1509283"/>
            <a:ext cx="5157787" cy="423863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rgbClr val="006298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xmlns="" id="{CB3DFDD1-FB00-4FA3-959C-7DB5D4990F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24375" y="2547257"/>
            <a:ext cx="5157787" cy="3470525"/>
          </a:xfrm>
        </p:spPr>
        <p:txBody>
          <a:bodyPr/>
          <a:lstStyle>
            <a:lvl1pPr>
              <a:defRPr sz="20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6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6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xmlns="" id="{22D6E706-1A3C-4AE4-BC3A-BD27D1408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824375" y="1957638"/>
            <a:ext cx="5157787" cy="410005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CB0873-F5B4-28A7-7C70-E88553431DCB}"/>
              </a:ext>
            </a:extLst>
          </p:cNvPr>
          <p:cNvSpPr txBox="1"/>
          <p:nvPr userDrawn="1"/>
        </p:nvSpPr>
        <p:spPr>
          <a:xfrm>
            <a:off x="299875" y="6471009"/>
            <a:ext cx="4896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800" b="0" i="0" u="none" strike="noStrike" kern="1200" cap="none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NV5GEOSPATIAL.COM</a:t>
            </a:r>
            <a:r>
              <a:rPr lang="en-US" sz="180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BEYOND ENGINEERING</a:t>
            </a:r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xmlns="" id="{B5E34191-7732-7D3B-8473-41E74D1C7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82" y="272013"/>
            <a:ext cx="1562452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7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Video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92964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B6323A-55B6-440D-81CA-B4E7DD3D9BA5}"/>
              </a:ext>
            </a:extLst>
          </p:cNvPr>
          <p:cNvSpPr/>
          <p:nvPr userDrawn="1"/>
        </p:nvSpPr>
        <p:spPr>
          <a:xfrm>
            <a:off x="10058400" y="-76200"/>
            <a:ext cx="2209800" cy="1371600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33681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A35AA5E-5FA6-4152-A453-F877C4F04244}"/>
              </a:ext>
            </a:extLst>
          </p:cNvPr>
          <p:cNvSpPr/>
          <p:nvPr userDrawn="1"/>
        </p:nvSpPr>
        <p:spPr>
          <a:xfrm>
            <a:off x="0" y="128016"/>
            <a:ext cx="12192000" cy="1088136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0B3949C-73FB-4D17-8416-BE488C642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1" y="421528"/>
            <a:ext cx="9617915" cy="791793"/>
          </a:xfrm>
        </p:spPr>
        <p:txBody>
          <a:bodyPr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19B2F17-A382-403E-9AD5-B4242C30E7B7}"/>
              </a:ext>
            </a:extLst>
          </p:cNvPr>
          <p:cNvSpPr/>
          <p:nvPr userDrawn="1"/>
        </p:nvSpPr>
        <p:spPr>
          <a:xfrm>
            <a:off x="0" y="6354943"/>
            <a:ext cx="12192000" cy="393065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801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1B068942-CFF4-4AFC-9B4C-FB2EBFF05B9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99875" y="1520950"/>
            <a:ext cx="5157787" cy="4537657"/>
          </a:xfrm>
        </p:spPr>
        <p:txBody>
          <a:bodyPr/>
          <a:lstStyle>
            <a:lvl1pPr>
              <a:defRPr sz="24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8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8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624C5EA9-393C-4E6C-835B-23EEBF7CEE0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24375" y="1520950"/>
            <a:ext cx="5157787" cy="4537657"/>
          </a:xfrm>
        </p:spPr>
        <p:txBody>
          <a:bodyPr/>
          <a:lstStyle>
            <a:lvl1pPr>
              <a:defRPr sz="2400" cap="none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sz="180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sz="1800" i="1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4595F1-BEBE-02EB-4BAF-F3FB91C83B9C}"/>
              </a:ext>
            </a:extLst>
          </p:cNvPr>
          <p:cNvSpPr txBox="1"/>
          <p:nvPr userDrawn="1"/>
        </p:nvSpPr>
        <p:spPr>
          <a:xfrm>
            <a:off x="299875" y="6471009"/>
            <a:ext cx="4896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800" b="0" i="0" u="none" strike="noStrike" kern="1200" cap="none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NV5GEOSPATIAL.COM</a:t>
            </a:r>
            <a:r>
              <a:rPr lang="en-US" sz="1800" b="0" i="1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kern="1200" baseline="30000" dirty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|  BEYOND ENGINEERING</a:t>
            </a: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DC89E162-EA6C-00A9-E6A4-76F8FCE72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82" y="272013"/>
            <a:ext cx="1562452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0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5534C5-C68C-4EE7-AC2B-6B917D8FA2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8400" y="1447800"/>
            <a:ext cx="5334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6C1B908-44AF-4C02-BE56-CB54483E44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47800"/>
            <a:ext cx="5334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599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5534C5-C68C-4EE7-AC2B-6B917D8FA2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815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6C1B908-44AF-4C02-BE56-CB54483E44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3768F92A-B1E4-440A-A843-CAA9F6B77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4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907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67600" y="609600"/>
            <a:ext cx="40386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67600" y="3200400"/>
            <a:ext cx="4038600" cy="2514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67056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705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21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74000" y="593938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874000" y="3276600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75451FD-7A38-4127-AEBF-C6A03CDC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1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0" y="2895600"/>
            <a:ext cx="3784600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F849CA0-7851-42F6-9DC2-DD13E013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xmlns="" id="{41374D46-9D2E-4B74-A8C3-87EF834EB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74000" y="3276600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xmlns="" id="{95D60CDB-CE6C-4917-AFE1-CBB2D64EE2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4000" y="5594350"/>
            <a:ext cx="3784600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xmlns="" id="{E7AE1491-E680-4525-9F2E-3AD72BD783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4000" y="593938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294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181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E99FBAC-9B8C-425A-9281-CEAB11A9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xmlns="" id="{2232D781-6A52-4C2B-A741-6E7C2DFE22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593938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xmlns="" id="{EAE50DA3-1C0F-4A67-A13E-A01B98FAA4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3276600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071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2672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2A3F6E-23B0-4233-968E-6689F870E23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206236"/>
            <a:ext cx="990600" cy="270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3D1475-4276-4BA9-9768-B8D2491DB6B7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accent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accent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EB742F4-B637-4091-92CF-AF73115FFD8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457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0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744" r:id="rId3"/>
    <p:sldLayoutId id="2147483740" r:id="rId4"/>
    <p:sldLayoutId id="2147483741" r:id="rId5"/>
    <p:sldLayoutId id="2147483655" r:id="rId6"/>
    <p:sldLayoutId id="2147483657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667" r:id="rId13"/>
    <p:sldLayoutId id="2147483713" r:id="rId14"/>
    <p:sldLayoutId id="2147483675" r:id="rId15"/>
    <p:sldLayoutId id="2147483712" r:id="rId16"/>
    <p:sldLayoutId id="2147483735" r:id="rId17"/>
    <p:sldLayoutId id="2147483736" r:id="rId18"/>
    <p:sldLayoutId id="2147483737" r:id="rId19"/>
    <p:sldLayoutId id="2147483738" r:id="rId20"/>
    <p:sldLayoutId id="2147483743" r:id="rId21"/>
    <p:sldLayoutId id="2147483715" r:id="rId22"/>
    <p:sldLayoutId id="2147483739" r:id="rId23"/>
    <p:sldLayoutId id="2147483726" r:id="rId24"/>
    <p:sldLayoutId id="2147483732" r:id="rId25"/>
    <p:sldLayoutId id="2147483742" r:id="rId26"/>
    <p:sldLayoutId id="2147483745" r:id="rId27"/>
    <p:sldLayoutId id="2147483746" r:id="rId28"/>
    <p:sldLayoutId id="2147483747" r:id="rId29"/>
    <p:sldLayoutId id="2147483748" r:id="rId3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 spc="0" baseline="0">
          <a:solidFill>
            <a:schemeClr val="tx2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9375F1-2F57-4BF4-B959-458BC04B9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Tucannon River 2017/2020 Lidar Analysis update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F39756E-56B4-4D05-AFE1-1CF070B3A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Presented by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Mike Gieschen, Mischa Hey, and Kris Fischer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Oct. 19</a:t>
            </a:r>
            <a:r>
              <a:rPr lang="en-US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2022</a:t>
            </a:r>
            <a:endParaRPr lang="en-US" sz="2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CCF6FE-77A7-EFD6-D199-91BF819C7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562600"/>
            <a:ext cx="1219200" cy="788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7EA92B-AD01-BE21-D68B-FB1D4EFAE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613607"/>
            <a:ext cx="148270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898AC5A-25B1-D5A7-B56A-3C163C6EE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the geomorphic response in the Tucannon to a high flow event. </a:t>
            </a:r>
          </a:p>
          <a:p>
            <a:pPr lvl="1"/>
            <a:r>
              <a:rPr lang="en-US" dirty="0"/>
              <a:t>DEM of Difference Geomorphic Change Detection</a:t>
            </a:r>
          </a:p>
          <a:p>
            <a:pPr lvl="1"/>
            <a:r>
              <a:rPr lang="en-US" dirty="0"/>
              <a:t>Change in Transport Capacity</a:t>
            </a:r>
          </a:p>
          <a:p>
            <a:r>
              <a:rPr lang="en-US" dirty="0"/>
              <a:t>How does this affect the key habitat metrics</a:t>
            </a:r>
          </a:p>
          <a:p>
            <a:pPr lvl="1"/>
            <a:r>
              <a:rPr lang="en-US" dirty="0"/>
              <a:t>Change in Complexity and Floodplain Connectivity</a:t>
            </a:r>
          </a:p>
          <a:p>
            <a:pPr lvl="1"/>
            <a:r>
              <a:rPr lang="en-US" dirty="0"/>
              <a:t>HSI</a:t>
            </a:r>
          </a:p>
          <a:p>
            <a:r>
              <a:rPr lang="en-US" dirty="0"/>
              <a:t>What other metrics in the literature can be tracked?</a:t>
            </a:r>
          </a:p>
          <a:p>
            <a:pPr lvl="1"/>
            <a:r>
              <a:rPr lang="en-US" dirty="0"/>
              <a:t>Geomorphic Unit Tool (GUT)</a:t>
            </a:r>
          </a:p>
          <a:p>
            <a:pPr lvl="1"/>
            <a:r>
              <a:rPr lang="en-US" dirty="0"/>
              <a:t>Confinement Degree/Index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this information tell us?</a:t>
            </a:r>
          </a:p>
        </p:txBody>
      </p:sp>
    </p:spTree>
    <p:extLst>
      <p:ext uri="{BB962C8B-B14F-4D97-AF65-F5344CB8AC3E}">
        <p14:creationId xmlns:p14="http://schemas.microsoft.com/office/powerpoint/2010/main" val="156794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898AC5A-25B1-D5A7-B56A-3C163C6EE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614" y="716973"/>
            <a:ext cx="4951786" cy="4572000"/>
          </a:xfrm>
        </p:spPr>
        <p:txBody>
          <a:bodyPr/>
          <a:lstStyle/>
          <a:p>
            <a:r>
              <a:rPr lang="en-US" dirty="0"/>
              <a:t>Identify areas of Geomorphic Change</a:t>
            </a:r>
          </a:p>
          <a:p>
            <a:pPr lvl="1"/>
            <a:r>
              <a:rPr lang="en-US" dirty="0"/>
              <a:t>Main Channel Deposition/Erosion</a:t>
            </a:r>
          </a:p>
          <a:p>
            <a:pPr lvl="1"/>
            <a:r>
              <a:rPr lang="en-US" dirty="0"/>
              <a:t>Avulsions</a:t>
            </a:r>
          </a:p>
          <a:p>
            <a:pPr lvl="1"/>
            <a:r>
              <a:rPr lang="en-US" dirty="0"/>
              <a:t>Channel Migration and Bar Building</a:t>
            </a:r>
          </a:p>
          <a:p>
            <a:pPr lvl="1"/>
            <a:r>
              <a:rPr lang="en-US" dirty="0"/>
              <a:t>Floodplain Deposition </a:t>
            </a:r>
          </a:p>
          <a:p>
            <a:r>
              <a:rPr lang="en-US" dirty="0"/>
              <a:t>Find drivers of those changes</a:t>
            </a:r>
          </a:p>
          <a:p>
            <a:pPr lvl="1"/>
            <a:r>
              <a:rPr lang="en-US" dirty="0"/>
              <a:t>Continued trends</a:t>
            </a:r>
          </a:p>
          <a:p>
            <a:pPr lvl="1"/>
            <a:r>
              <a:rPr lang="en-US" dirty="0"/>
              <a:t>Large wood material build up</a:t>
            </a:r>
          </a:p>
          <a:p>
            <a:pPr lvl="1"/>
            <a:r>
              <a:rPr lang="en-US" dirty="0"/>
              <a:t>Restoration</a:t>
            </a:r>
          </a:p>
          <a:p>
            <a:pPr lvl="1"/>
            <a:r>
              <a:rPr lang="en-US" dirty="0"/>
              <a:t>Over confinement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32" y="0"/>
            <a:ext cx="10972800" cy="685800"/>
          </a:xfrm>
        </p:spPr>
        <p:txBody>
          <a:bodyPr/>
          <a:lstStyle/>
          <a:p>
            <a:r>
              <a:rPr lang="en-US" dirty="0"/>
              <a:t>Geomorphic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35637-E9BA-06A6-8C87-D5959A221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65" y="24892"/>
            <a:ext cx="7039035" cy="6756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162D07-9A49-34DA-FB68-D9C8E4A06D3D}"/>
              </a:ext>
            </a:extLst>
          </p:cNvPr>
          <p:cNvSpPr txBox="1"/>
          <p:nvPr/>
        </p:nvSpPr>
        <p:spPr>
          <a:xfrm>
            <a:off x="7986682" y="6317848"/>
            <a:ext cx="13716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 14.1 </a:t>
            </a:r>
          </a:p>
        </p:txBody>
      </p:sp>
    </p:spTree>
    <p:extLst>
      <p:ext uri="{BB962C8B-B14F-4D97-AF65-F5344CB8AC3E}">
        <p14:creationId xmlns:p14="http://schemas.microsoft.com/office/powerpoint/2010/main" val="177513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898AC5A-25B1-D5A7-B56A-3C163C6EE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614" y="716973"/>
            <a:ext cx="4951786" cy="4572000"/>
          </a:xfrm>
        </p:spPr>
        <p:txBody>
          <a:bodyPr/>
          <a:lstStyle/>
          <a:p>
            <a:r>
              <a:rPr lang="en-US" dirty="0"/>
              <a:t>Identify areas of Geomorphic Change</a:t>
            </a:r>
          </a:p>
          <a:p>
            <a:pPr lvl="1"/>
            <a:r>
              <a:rPr lang="en-US" dirty="0"/>
              <a:t>Main Channel Deposition/Erosion</a:t>
            </a:r>
          </a:p>
          <a:p>
            <a:pPr lvl="1"/>
            <a:r>
              <a:rPr lang="en-US" dirty="0"/>
              <a:t>Avulsions</a:t>
            </a:r>
          </a:p>
          <a:p>
            <a:pPr lvl="1"/>
            <a:r>
              <a:rPr lang="en-US" dirty="0"/>
              <a:t>Channel Migration and Bar Building</a:t>
            </a:r>
          </a:p>
          <a:p>
            <a:pPr lvl="1"/>
            <a:r>
              <a:rPr lang="en-US" dirty="0"/>
              <a:t>Floodplain Deposition </a:t>
            </a:r>
          </a:p>
          <a:p>
            <a:r>
              <a:rPr lang="en-US" dirty="0"/>
              <a:t>Find drivers of those changes</a:t>
            </a:r>
          </a:p>
          <a:p>
            <a:pPr lvl="1"/>
            <a:r>
              <a:rPr lang="en-US" dirty="0"/>
              <a:t>Continued trends</a:t>
            </a:r>
          </a:p>
          <a:p>
            <a:pPr lvl="1"/>
            <a:r>
              <a:rPr lang="en-US" dirty="0"/>
              <a:t>Large wood material build up</a:t>
            </a:r>
          </a:p>
          <a:p>
            <a:pPr lvl="1"/>
            <a:r>
              <a:rPr lang="en-US" dirty="0"/>
              <a:t>Restoration</a:t>
            </a:r>
          </a:p>
          <a:p>
            <a:pPr lvl="1"/>
            <a:r>
              <a:rPr lang="en-US" dirty="0"/>
              <a:t>Over confinement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32" y="0"/>
            <a:ext cx="10972800" cy="685800"/>
          </a:xfrm>
        </p:spPr>
        <p:txBody>
          <a:bodyPr/>
          <a:lstStyle/>
          <a:p>
            <a:r>
              <a:rPr lang="en-US" dirty="0"/>
              <a:t>Geomorphic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35637-E9BA-06A6-8C87-D5959A221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7242" y="50546"/>
            <a:ext cx="7038781" cy="6756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A73334-8190-ECCD-876E-7B383A0F544A}"/>
              </a:ext>
            </a:extLst>
          </p:cNvPr>
          <p:cNvSpPr txBox="1"/>
          <p:nvPr/>
        </p:nvSpPr>
        <p:spPr>
          <a:xfrm>
            <a:off x="10799618" y="2362200"/>
            <a:ext cx="13716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 18.1 </a:t>
            </a:r>
          </a:p>
        </p:txBody>
      </p:sp>
    </p:spTree>
    <p:extLst>
      <p:ext uri="{BB962C8B-B14F-4D97-AF65-F5344CB8AC3E}">
        <p14:creationId xmlns:p14="http://schemas.microsoft.com/office/powerpoint/2010/main" val="1521359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20" y="278847"/>
            <a:ext cx="4648200" cy="685800"/>
          </a:xfrm>
        </p:spPr>
        <p:txBody>
          <a:bodyPr/>
          <a:lstStyle/>
          <a:p>
            <a:r>
              <a:rPr lang="en-US" dirty="0"/>
              <a:t>Change in FP Connectivity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5928D6-C2DE-D4D5-D560-62C3CBE71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0"/>
            <a:ext cx="7162800" cy="6876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59BBFB-BFF1-FFA6-978D-19601B0B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9721"/>
            <a:ext cx="4218798" cy="20850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0A35D7-250C-1FFD-207E-C48251F96166}"/>
              </a:ext>
            </a:extLst>
          </p:cNvPr>
          <p:cNvSpPr/>
          <p:nvPr/>
        </p:nvSpPr>
        <p:spPr>
          <a:xfrm>
            <a:off x="457200" y="3048001"/>
            <a:ext cx="4218798" cy="1131802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307C99-0531-A709-5A4E-0EE9D288A40D}"/>
              </a:ext>
            </a:extLst>
          </p:cNvPr>
          <p:cNvSpPr txBox="1"/>
          <p:nvPr/>
        </p:nvSpPr>
        <p:spPr>
          <a:xfrm>
            <a:off x="5063837" y="6332931"/>
            <a:ext cx="13716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 14.1 </a:t>
            </a:r>
          </a:p>
        </p:txBody>
      </p:sp>
    </p:spTree>
    <p:extLst>
      <p:ext uri="{BB962C8B-B14F-4D97-AF65-F5344CB8AC3E}">
        <p14:creationId xmlns:p14="http://schemas.microsoft.com/office/powerpoint/2010/main" val="178711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xmlns="" id="{DAA847A6-BD06-4FE3-BFF7-058E2F7F44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20478"/>
              </p:ext>
            </p:extLst>
          </p:nvPr>
        </p:nvGraphicFramePr>
        <p:xfrm>
          <a:off x="469240" y="2171597"/>
          <a:ext cx="4194718" cy="1994351"/>
        </p:xfrm>
        <a:graphic>
          <a:graphicData uri="http://schemas.openxmlformats.org/drawingml/2006/table">
            <a:tbl>
              <a:tblPr firstRow="1" firstCol="1" bandRow="1"/>
              <a:tblGrid>
                <a:gridCol w="1363822">
                  <a:extLst>
                    <a:ext uri="{9D8B030D-6E8A-4147-A177-3AD203B41FA5}">
                      <a16:colId xmlns:a16="http://schemas.microsoft.com/office/drawing/2014/main" xmlns="" val="675158357"/>
                    </a:ext>
                  </a:extLst>
                </a:gridCol>
                <a:gridCol w="943632">
                  <a:extLst>
                    <a:ext uri="{9D8B030D-6E8A-4147-A177-3AD203B41FA5}">
                      <a16:colId xmlns:a16="http://schemas.microsoft.com/office/drawing/2014/main" xmlns="" val="3153498305"/>
                    </a:ext>
                  </a:extLst>
                </a:gridCol>
                <a:gridCol w="943632">
                  <a:extLst>
                    <a:ext uri="{9D8B030D-6E8A-4147-A177-3AD203B41FA5}">
                      <a16:colId xmlns:a16="http://schemas.microsoft.com/office/drawing/2014/main" xmlns="" val="1163207164"/>
                    </a:ext>
                  </a:extLst>
                </a:gridCol>
                <a:gridCol w="943632">
                  <a:extLst>
                    <a:ext uri="{9D8B030D-6E8A-4147-A177-3AD203B41FA5}">
                      <a16:colId xmlns:a16="http://schemas.microsoft.com/office/drawing/2014/main" xmlns="" val="2211342416"/>
                    </a:ext>
                  </a:extLst>
                </a:gridCol>
              </a:tblGrid>
              <a:tr h="2346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LiDAR Analyses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Change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9762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Low Flow SCE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9478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Winter SCE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5430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1-Year SCE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3373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dirty="0">
                          <a:effectLst/>
                        </a:rPr>
                        <a:t>Combined SCE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2623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2-Year 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21.5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19.7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4555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2-Year Disconnected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-0.11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7085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5-Year 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28.2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-2.65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0126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5-Year Disconnected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-0.22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2386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dirty="0">
                          <a:effectLst/>
                        </a:rPr>
                        <a:t>Existing (2C/5A from 2017)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74.2%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68.2%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+6.00%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121910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20" y="278847"/>
            <a:ext cx="4648200" cy="685800"/>
          </a:xfrm>
        </p:spPr>
        <p:txBody>
          <a:bodyPr/>
          <a:lstStyle/>
          <a:p>
            <a:r>
              <a:rPr lang="en-US" dirty="0"/>
              <a:t>Change in FP Connectivity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5928D6-C2DE-D4D5-D560-62C3CBE71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689" y="0"/>
            <a:ext cx="7157823" cy="6876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0A35D7-250C-1FFD-207E-C48251F96166}"/>
              </a:ext>
            </a:extLst>
          </p:cNvPr>
          <p:cNvSpPr/>
          <p:nvPr/>
        </p:nvSpPr>
        <p:spPr>
          <a:xfrm>
            <a:off x="457200" y="3048001"/>
            <a:ext cx="4218798" cy="1131802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DF910D-4135-394B-A783-0C5A4AC2458B}"/>
              </a:ext>
            </a:extLst>
          </p:cNvPr>
          <p:cNvSpPr txBox="1"/>
          <p:nvPr/>
        </p:nvSpPr>
        <p:spPr>
          <a:xfrm>
            <a:off x="10817912" y="2171597"/>
            <a:ext cx="13716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 18.1 </a:t>
            </a:r>
          </a:p>
        </p:txBody>
      </p:sp>
    </p:spTree>
    <p:extLst>
      <p:ext uri="{BB962C8B-B14F-4D97-AF65-F5344CB8AC3E}">
        <p14:creationId xmlns:p14="http://schemas.microsoft.com/office/powerpoint/2010/main" val="424767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85" y="304752"/>
            <a:ext cx="10972800" cy="685800"/>
          </a:xfrm>
        </p:spPr>
        <p:txBody>
          <a:bodyPr/>
          <a:lstStyle/>
          <a:p>
            <a:r>
              <a:rPr lang="en-US" dirty="0"/>
              <a:t>Change in Complexity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A66480-7D24-B46C-7488-4AF72AB6B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539" y="0"/>
            <a:ext cx="712946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EB60AB-3CDB-FF30-0AE9-CDBB60D1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39262"/>
            <a:ext cx="4218798" cy="20850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E4464E-38A2-2982-6AC4-8076BA4C877C}"/>
              </a:ext>
            </a:extLst>
          </p:cNvPr>
          <p:cNvSpPr/>
          <p:nvPr/>
        </p:nvSpPr>
        <p:spPr>
          <a:xfrm>
            <a:off x="381000" y="2057400"/>
            <a:ext cx="4218798" cy="76200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BB8C49-49F1-3E79-6F76-25CFD2D7B4B9}"/>
              </a:ext>
            </a:extLst>
          </p:cNvPr>
          <p:cNvSpPr txBox="1"/>
          <p:nvPr/>
        </p:nvSpPr>
        <p:spPr>
          <a:xfrm>
            <a:off x="5062539" y="5562600"/>
            <a:ext cx="13716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 14.1 </a:t>
            </a:r>
          </a:p>
        </p:txBody>
      </p:sp>
    </p:spTree>
    <p:extLst>
      <p:ext uri="{BB962C8B-B14F-4D97-AF65-F5344CB8AC3E}">
        <p14:creationId xmlns:p14="http://schemas.microsoft.com/office/powerpoint/2010/main" val="83235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xmlns="" id="{E8C2A668-C892-D0CB-5127-214D6024E5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767195"/>
              </p:ext>
            </p:extLst>
          </p:nvPr>
        </p:nvGraphicFramePr>
        <p:xfrm>
          <a:off x="429325" y="1822224"/>
          <a:ext cx="4194718" cy="1994351"/>
        </p:xfrm>
        <a:graphic>
          <a:graphicData uri="http://schemas.openxmlformats.org/drawingml/2006/table">
            <a:tbl>
              <a:tblPr firstRow="1" firstCol="1" bandRow="1"/>
              <a:tblGrid>
                <a:gridCol w="1363822">
                  <a:extLst>
                    <a:ext uri="{9D8B030D-6E8A-4147-A177-3AD203B41FA5}">
                      <a16:colId xmlns:a16="http://schemas.microsoft.com/office/drawing/2014/main" xmlns="" val="675158357"/>
                    </a:ext>
                  </a:extLst>
                </a:gridCol>
                <a:gridCol w="943632">
                  <a:extLst>
                    <a:ext uri="{9D8B030D-6E8A-4147-A177-3AD203B41FA5}">
                      <a16:colId xmlns:a16="http://schemas.microsoft.com/office/drawing/2014/main" xmlns="" val="3153498305"/>
                    </a:ext>
                  </a:extLst>
                </a:gridCol>
                <a:gridCol w="943632">
                  <a:extLst>
                    <a:ext uri="{9D8B030D-6E8A-4147-A177-3AD203B41FA5}">
                      <a16:colId xmlns:a16="http://schemas.microsoft.com/office/drawing/2014/main" xmlns="" val="1163207164"/>
                    </a:ext>
                  </a:extLst>
                </a:gridCol>
                <a:gridCol w="943632">
                  <a:extLst>
                    <a:ext uri="{9D8B030D-6E8A-4147-A177-3AD203B41FA5}">
                      <a16:colId xmlns:a16="http://schemas.microsoft.com/office/drawing/2014/main" xmlns="" val="2211342416"/>
                    </a:ext>
                  </a:extLst>
                </a:gridCol>
              </a:tblGrid>
              <a:tr h="2346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LiDAR Analyses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Change</a:t>
                      </a:r>
                      <a:endParaRPr lang="en-US" sz="105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9762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Low Flow SCE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9478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Winter SCE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5430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1-Year SCE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3373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dirty="0">
                          <a:effectLst/>
                        </a:rPr>
                        <a:t>Combined SCE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1.40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2623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2-Year 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21.5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19.7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+1.75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4555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2-Year Disconnected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-0.11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7085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5-Year 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28.2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-2.65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0126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effectLst/>
                        </a:rPr>
                        <a:t>5-Year Disconnected</a:t>
                      </a:r>
                      <a:endParaRPr lang="en-US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0.74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-0.22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2386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dirty="0">
                          <a:effectLst/>
                        </a:rPr>
                        <a:t>Existing (2C/5A from 2017)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74.2%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68.2%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+6.00%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121910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85" y="304752"/>
            <a:ext cx="10972800" cy="685800"/>
          </a:xfrm>
        </p:spPr>
        <p:txBody>
          <a:bodyPr/>
          <a:lstStyle/>
          <a:p>
            <a:r>
              <a:rPr lang="en-US" dirty="0"/>
              <a:t>Change in Complexity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A66480-7D24-B46C-7488-4AF72AB6B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539" y="5446"/>
            <a:ext cx="7129462" cy="6847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E4464E-38A2-2982-6AC4-8076BA4C877C}"/>
              </a:ext>
            </a:extLst>
          </p:cNvPr>
          <p:cNvSpPr/>
          <p:nvPr/>
        </p:nvSpPr>
        <p:spPr>
          <a:xfrm>
            <a:off x="380999" y="2057400"/>
            <a:ext cx="4243043" cy="68580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BB8C49-49F1-3E79-6F76-25CFD2D7B4B9}"/>
              </a:ext>
            </a:extLst>
          </p:cNvPr>
          <p:cNvSpPr txBox="1"/>
          <p:nvPr/>
        </p:nvSpPr>
        <p:spPr>
          <a:xfrm>
            <a:off x="10868891" y="2192178"/>
            <a:ext cx="13716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 18.1 </a:t>
            </a:r>
          </a:p>
        </p:txBody>
      </p:sp>
    </p:spTree>
    <p:extLst>
      <p:ext uri="{BB962C8B-B14F-4D97-AF65-F5344CB8AC3E}">
        <p14:creationId xmlns:p14="http://schemas.microsoft.com/office/powerpoint/2010/main" val="3660882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4B2BEF-F33E-41BA-69B6-2D554059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9494318" cy="63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54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Transport Capacity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FC82CD-6853-2665-E532-98CFDF955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7747"/>
            <a:ext cx="8229600" cy="540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71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3180"/>
            <a:ext cx="4120383" cy="685800"/>
          </a:xfrm>
        </p:spPr>
        <p:txBody>
          <a:bodyPr/>
          <a:lstStyle/>
          <a:p>
            <a:r>
              <a:rPr lang="en-US" dirty="0"/>
              <a:t>HSI and % Slow Water Habitat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F5E0BE-B8A6-6726-A5EB-AB0D22FF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032" y="-34636"/>
            <a:ext cx="7173968" cy="689263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258937E-F165-D854-E543-7452DA161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38562"/>
              </p:ext>
            </p:extLst>
          </p:nvPr>
        </p:nvGraphicFramePr>
        <p:xfrm>
          <a:off x="152400" y="2743200"/>
          <a:ext cx="4800600" cy="1808020"/>
        </p:xfrm>
        <a:graphic>
          <a:graphicData uri="http://schemas.openxmlformats.org/drawingml/2006/table">
            <a:tbl>
              <a:tblPr/>
              <a:tblGrid>
                <a:gridCol w="1061998">
                  <a:extLst>
                    <a:ext uri="{9D8B030D-6E8A-4147-A177-3AD203B41FA5}">
                      <a16:colId xmlns:a16="http://schemas.microsoft.com/office/drawing/2014/main" xmlns="" val="2509482286"/>
                    </a:ext>
                  </a:extLst>
                </a:gridCol>
                <a:gridCol w="953946">
                  <a:extLst>
                    <a:ext uri="{9D8B030D-6E8A-4147-A177-3AD203B41FA5}">
                      <a16:colId xmlns:a16="http://schemas.microsoft.com/office/drawing/2014/main" xmlns="" val="1929657519"/>
                    </a:ext>
                  </a:extLst>
                </a:gridCol>
                <a:gridCol w="1398503">
                  <a:extLst>
                    <a:ext uri="{9D8B030D-6E8A-4147-A177-3AD203B41FA5}">
                      <a16:colId xmlns:a16="http://schemas.microsoft.com/office/drawing/2014/main" xmlns="" val="1177085805"/>
                    </a:ext>
                  </a:extLst>
                </a:gridCol>
                <a:gridCol w="432208">
                  <a:extLst>
                    <a:ext uri="{9D8B030D-6E8A-4147-A177-3AD203B41FA5}">
                      <a16:colId xmlns:a16="http://schemas.microsoft.com/office/drawing/2014/main" xmlns="" val="2223503193"/>
                    </a:ext>
                  </a:extLst>
                </a:gridCol>
                <a:gridCol w="546435">
                  <a:extLst>
                    <a:ext uri="{9D8B030D-6E8A-4147-A177-3AD203B41FA5}">
                      <a16:colId xmlns:a16="http://schemas.microsoft.com/office/drawing/2014/main" xmlns="" val="1930406815"/>
                    </a:ext>
                  </a:extLst>
                </a:gridCol>
                <a:gridCol w="407510">
                  <a:extLst>
                    <a:ext uri="{9D8B030D-6E8A-4147-A177-3AD203B41FA5}">
                      <a16:colId xmlns:a16="http://schemas.microsoft.com/office/drawing/2014/main" xmlns="" val="795837361"/>
                    </a:ext>
                  </a:extLst>
                </a:gridCol>
              </a:tblGrid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Area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 Regime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PCT90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5783950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Winter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Bulltrout/Dolly Varden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6215759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Winter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 Chinook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1499128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Winter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 Steelhead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4111122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Winter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Bulltrout/Dolly Varden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6598541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Winter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 Chinook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9794967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Winter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 Steelhead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4545145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1-year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Bulltrout/Dolly Varden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5178222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1-year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 Chinook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4983226"/>
                  </a:ext>
                </a:extLst>
              </a:tr>
              <a:tr h="1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1-year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Juvenile Steelhead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4903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72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2F0E242-78C7-A0E4-6219-EF0D95C30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71600"/>
            <a:ext cx="10972800" cy="4800600"/>
          </a:xfrm>
        </p:spPr>
        <p:txBody>
          <a:bodyPr/>
          <a:lstStyle/>
          <a:p>
            <a:r>
              <a:rPr lang="en-US" sz="2400" dirty="0"/>
              <a:t>2010 Geomorphic Assessment and Prioritization</a:t>
            </a:r>
          </a:p>
          <a:p>
            <a:pPr lvl="1"/>
            <a:r>
              <a:rPr lang="en-US" sz="2000" dirty="0"/>
              <a:t>Topographic Lidar and Imagery Collection</a:t>
            </a:r>
          </a:p>
          <a:p>
            <a:r>
              <a:rPr lang="en-US" sz="2400" dirty="0"/>
              <a:t>2017 Geomorphic Assessment and Re-Prioritization</a:t>
            </a:r>
          </a:p>
          <a:p>
            <a:pPr lvl="1"/>
            <a:r>
              <a:rPr lang="en-US" sz="2000" dirty="0"/>
              <a:t>Blue/Green Lidar Topo-Bathy and Imagery Collection</a:t>
            </a:r>
          </a:p>
          <a:p>
            <a:r>
              <a:rPr lang="en-US" sz="2400" dirty="0"/>
              <a:t>2020 LiDAR analysis</a:t>
            </a:r>
          </a:p>
          <a:p>
            <a:pPr lvl="1"/>
            <a:r>
              <a:rPr lang="en-US" sz="2000" dirty="0"/>
              <a:t>Blue/Green Lidar Topo-Bathy and Imagery Collection</a:t>
            </a:r>
          </a:p>
          <a:p>
            <a:r>
              <a:rPr lang="en-US" sz="2400" dirty="0"/>
              <a:t>2021 Tucannon Long Term Monitoring Plan</a:t>
            </a:r>
          </a:p>
          <a:p>
            <a:pPr lvl="1"/>
            <a:r>
              <a:rPr lang="en-US" sz="2000" dirty="0"/>
              <a:t>Identifies useful metrics for tracking moving forward, 7 of these are evaluated in this analysis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955C4EB-52EF-D8AD-F8B2-F4D4DA26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Efforts</a:t>
            </a:r>
          </a:p>
        </p:txBody>
      </p:sp>
    </p:spTree>
    <p:extLst>
      <p:ext uri="{BB962C8B-B14F-4D97-AF65-F5344CB8AC3E}">
        <p14:creationId xmlns:p14="http://schemas.microsoft.com/office/powerpoint/2010/main" val="2329277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898AC5A-25B1-D5A7-B56A-3C163C6EE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2" y="1447800"/>
            <a:ext cx="4343398" cy="4267200"/>
          </a:xfrm>
        </p:spPr>
        <p:txBody>
          <a:bodyPr/>
          <a:lstStyle/>
          <a:p>
            <a:r>
              <a:rPr lang="en-US" dirty="0"/>
              <a:t>Identifies geomorphic units in 3 tiers of detail</a:t>
            </a:r>
          </a:p>
          <a:p>
            <a:r>
              <a:rPr lang="en-US" dirty="0"/>
              <a:t>Based on topography, bankfull with and thalweg identification</a:t>
            </a:r>
          </a:p>
          <a:p>
            <a:r>
              <a:rPr lang="en-US" dirty="0"/>
              <a:t>“Bowls” are areas that may indicate the presence of a pool when LiDAR was flow. </a:t>
            </a:r>
          </a:p>
          <a:p>
            <a:r>
              <a:rPr lang="en-US" dirty="0"/>
              <a:t>Summarized Bowl (Pool) Statistics for Each PA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4781304" cy="685800"/>
          </a:xfrm>
        </p:spPr>
        <p:txBody>
          <a:bodyPr/>
          <a:lstStyle/>
          <a:p>
            <a:r>
              <a:rPr lang="en-US" dirty="0"/>
              <a:t>Geomorphic Unit Tool (GUT)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619C0D-D882-DDE1-6057-0BAE1E922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104" y="20782"/>
            <a:ext cx="7116287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3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898AC5A-25B1-D5A7-B56A-3C163C6EE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546" y="1447800"/>
            <a:ext cx="4343400" cy="4267200"/>
          </a:xfrm>
        </p:spPr>
        <p:txBody>
          <a:bodyPr/>
          <a:lstStyle/>
          <a:p>
            <a:r>
              <a:rPr lang="en-US" dirty="0"/>
              <a:t>Delineated Valley Bottom and Alluvial Plain</a:t>
            </a:r>
          </a:p>
          <a:p>
            <a:r>
              <a:rPr lang="en-US" dirty="0"/>
              <a:t>Confinement Degree</a:t>
            </a:r>
          </a:p>
          <a:p>
            <a:pPr lvl="1"/>
            <a:r>
              <a:rPr lang="en-US" dirty="0"/>
              <a:t>Where bankfull channel is limited by the valley bottom. </a:t>
            </a:r>
          </a:p>
          <a:p>
            <a:pPr lvl="1"/>
            <a:r>
              <a:rPr lang="en-US" dirty="0"/>
              <a:t>Directly (5’) or within 1 channel width (40’)</a:t>
            </a:r>
          </a:p>
          <a:p>
            <a:r>
              <a:rPr lang="en-US" dirty="0"/>
              <a:t>Confinement Index </a:t>
            </a:r>
          </a:p>
          <a:p>
            <a:pPr lvl="1"/>
            <a:r>
              <a:rPr lang="en-US" dirty="0"/>
              <a:t>Width of Channel Compared to width of alluvial plain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5" y="228600"/>
            <a:ext cx="4343400" cy="685800"/>
          </a:xfrm>
        </p:spPr>
        <p:txBody>
          <a:bodyPr/>
          <a:lstStyle/>
          <a:p>
            <a:r>
              <a:rPr lang="en-US" dirty="0"/>
              <a:t>Confinement Index/Degree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CB940E-82D9-7C95-F993-D6E2FF2A6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7688" y="339197"/>
            <a:ext cx="7134312" cy="61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0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898AC5A-25B1-D5A7-B56A-3C163C6EE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1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What watershed scale story can we tell about restoration with this information?</a:t>
            </a:r>
          </a:p>
          <a:p>
            <a:pPr marL="342900" marR="0" lvl="1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lvl="1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Why have some restoration efforts sustained through flow events, while others have not?</a:t>
            </a:r>
          </a:p>
          <a:p>
            <a:pPr marL="342900" lvl="1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lvl="1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What is the effect of restoration projects on reaches immediately upstream and downstream?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0E58F9-D1FC-AC97-685C-51FB62A3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Story of Restoration</a:t>
            </a:r>
          </a:p>
        </p:txBody>
      </p:sp>
    </p:spTree>
    <p:extLst>
      <p:ext uri="{BB962C8B-B14F-4D97-AF65-F5344CB8AC3E}">
        <p14:creationId xmlns:p14="http://schemas.microsoft.com/office/powerpoint/2010/main" val="2049139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158597-5D24-314C-58F7-0C3D3F9A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32" y="533400"/>
            <a:ext cx="11655136" cy="5644311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xmlns="" id="{E5AFBE38-C6B0-3058-335C-015AB160608C}"/>
              </a:ext>
            </a:extLst>
          </p:cNvPr>
          <p:cNvSpPr/>
          <p:nvPr/>
        </p:nvSpPr>
        <p:spPr>
          <a:xfrm rot="16200000">
            <a:off x="6343650" y="514350"/>
            <a:ext cx="571500" cy="10363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1D4ACB-0A0C-C4D0-52F3-E5CA46158548}"/>
              </a:ext>
            </a:extLst>
          </p:cNvPr>
          <p:cNvSpPr txBox="1"/>
          <p:nvPr/>
        </p:nvSpPr>
        <p:spPr>
          <a:xfrm>
            <a:off x="4876800" y="60198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General trend of decrease in FP Connectivity</a:t>
            </a:r>
          </a:p>
        </p:txBody>
      </p:sp>
    </p:spTree>
    <p:extLst>
      <p:ext uri="{BB962C8B-B14F-4D97-AF65-F5344CB8AC3E}">
        <p14:creationId xmlns:p14="http://schemas.microsoft.com/office/powerpoint/2010/main" val="329433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E5724-B65C-5690-119B-06B462625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690"/>
            <a:ext cx="11125200" cy="60807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DD4F129-1C4A-C909-1D21-1E38357485A4}"/>
              </a:ext>
            </a:extLst>
          </p:cNvPr>
          <p:cNvCxnSpPr>
            <a:cxnSpLocks/>
          </p:cNvCxnSpPr>
          <p:nvPr/>
        </p:nvCxnSpPr>
        <p:spPr>
          <a:xfrm>
            <a:off x="3962400" y="2743200"/>
            <a:ext cx="3048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53B9BED-AD24-FDF4-3104-951726B70875}"/>
              </a:ext>
            </a:extLst>
          </p:cNvPr>
          <p:cNvCxnSpPr>
            <a:cxnSpLocks/>
          </p:cNvCxnSpPr>
          <p:nvPr/>
        </p:nvCxnSpPr>
        <p:spPr>
          <a:xfrm>
            <a:off x="3962400" y="2743200"/>
            <a:ext cx="914400" cy="1035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5FAB33AE-DFF9-C2E8-5333-209BFB7DCF15}"/>
              </a:ext>
            </a:extLst>
          </p:cNvPr>
          <p:cNvCxnSpPr>
            <a:cxnSpLocks/>
          </p:cNvCxnSpPr>
          <p:nvPr/>
        </p:nvCxnSpPr>
        <p:spPr>
          <a:xfrm>
            <a:off x="3962400" y="2743199"/>
            <a:ext cx="1676400" cy="517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90CD6F3-B720-8F25-C4C8-FD900B63F469}"/>
              </a:ext>
            </a:extLst>
          </p:cNvPr>
          <p:cNvCxnSpPr>
            <a:cxnSpLocks/>
          </p:cNvCxnSpPr>
          <p:nvPr/>
        </p:nvCxnSpPr>
        <p:spPr>
          <a:xfrm flipH="1">
            <a:off x="3657600" y="2743199"/>
            <a:ext cx="304800" cy="990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EC30B9-2E19-E329-1C16-6A94F7152BA4}"/>
              </a:ext>
            </a:extLst>
          </p:cNvPr>
          <p:cNvSpPr txBox="1"/>
          <p:nvPr/>
        </p:nvSpPr>
        <p:spPr>
          <a:xfrm>
            <a:off x="2514600" y="2466898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Restored Sites with Positive Response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932DB3F-7683-8B7F-3165-B5E5B5663464}"/>
              </a:ext>
            </a:extLst>
          </p:cNvPr>
          <p:cNvSpPr txBox="1"/>
          <p:nvPr/>
        </p:nvSpPr>
        <p:spPr>
          <a:xfrm>
            <a:off x="6906239" y="260698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Restored Sites with No Response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C4F35D0-A25D-DA27-FCC9-E02191053C91}"/>
              </a:ext>
            </a:extLst>
          </p:cNvPr>
          <p:cNvSpPr txBox="1"/>
          <p:nvPr/>
        </p:nvSpPr>
        <p:spPr>
          <a:xfrm>
            <a:off x="1371600" y="520310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Restored Sites with Negative Response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F01D681-62D9-7F62-ED08-47B4C76EA44D}"/>
              </a:ext>
            </a:extLst>
          </p:cNvPr>
          <p:cNvCxnSpPr>
            <a:cxnSpLocks/>
          </p:cNvCxnSpPr>
          <p:nvPr/>
        </p:nvCxnSpPr>
        <p:spPr>
          <a:xfrm>
            <a:off x="3962400" y="2754998"/>
            <a:ext cx="3733800" cy="865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DD6E88E1-ACA7-D26A-702F-95D5E988EC7C}"/>
              </a:ext>
            </a:extLst>
          </p:cNvPr>
          <p:cNvCxnSpPr>
            <a:cxnSpLocks/>
          </p:cNvCxnSpPr>
          <p:nvPr/>
        </p:nvCxnSpPr>
        <p:spPr>
          <a:xfrm flipH="1">
            <a:off x="6906239" y="2903190"/>
            <a:ext cx="1132861" cy="1440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906575DB-209A-DEC7-7582-D9AC059DAEC9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743200" y="4724400"/>
            <a:ext cx="533400" cy="478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BEACFBE6-F946-4D5B-09C1-2834F241DA5C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2667000" y="4876800"/>
            <a:ext cx="76200" cy="326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40019E2B-739C-EA85-49F4-F223E41AEA0A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1143000" y="4506019"/>
            <a:ext cx="1600200" cy="697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43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5651A8-6D18-6972-6845-118BA1D5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04800"/>
            <a:ext cx="11353800" cy="5698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B62CE9-3F15-FAF5-0E4B-8BBE7CFD3A1E}"/>
              </a:ext>
            </a:extLst>
          </p:cNvPr>
          <p:cNvSpPr txBox="1"/>
          <p:nvPr/>
        </p:nvSpPr>
        <p:spPr>
          <a:xfrm>
            <a:off x="2438400" y="2362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Restored Sites with Different Connectivity and Complexity Response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DE6C85C-C63D-A13E-1E7F-07476CE2CEED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924300" y="2823865"/>
            <a:ext cx="266700" cy="605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737BB6D-81B3-B0EF-5427-27F74B2F5C7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924300" y="2823865"/>
            <a:ext cx="3771900" cy="753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3A2ED0B1-1B88-0F04-0A91-C42B7150FA03}"/>
              </a:ext>
            </a:extLst>
          </p:cNvPr>
          <p:cNvCxnSpPr>
            <a:cxnSpLocks/>
          </p:cNvCxnSpPr>
          <p:nvPr/>
        </p:nvCxnSpPr>
        <p:spPr>
          <a:xfrm>
            <a:off x="3955060" y="2823865"/>
            <a:ext cx="4655540" cy="681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70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B15D8C4-E722-4F0A-B0AA-6F543F9C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41" y="462916"/>
            <a:ext cx="9208406" cy="402111"/>
          </a:xfrm>
        </p:spPr>
        <p:txBody>
          <a:bodyPr>
            <a:noAutofit/>
          </a:bodyPr>
          <a:lstStyle/>
          <a:p>
            <a:r>
              <a:rPr lang="en-US" b="1" dirty="0"/>
              <a:t>What is Topobathymetric Lidar?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0201BCA-6446-4224-917A-54927C1CA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2" t="6404" b="1747"/>
          <a:stretch/>
        </p:blipFill>
        <p:spPr>
          <a:xfrm>
            <a:off x="738860" y="1214261"/>
            <a:ext cx="9806238" cy="50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3FD8930-44C8-4214-BB62-AF3A771C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69" y="494071"/>
            <a:ext cx="9263832" cy="410159"/>
          </a:xfrm>
        </p:spPr>
        <p:txBody>
          <a:bodyPr>
            <a:noAutofit/>
          </a:bodyPr>
          <a:lstStyle/>
          <a:p>
            <a:r>
              <a:rPr lang="en-US" b="1" dirty="0"/>
              <a:t>Going Green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F3B8B1-E276-4B64-97D3-D3C66733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92" y="1206728"/>
            <a:ext cx="8062112" cy="515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C03E6D-3415-45F7-A6F7-929D5A46C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890" y="1206728"/>
            <a:ext cx="8062113" cy="51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4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5E193FF-C8D8-4457-A863-7C5C45924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376"/>
            <a:ext cx="12191999" cy="621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8F4D6C-D5D6-4162-9B57-D27C218E9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376"/>
            <a:ext cx="12191999" cy="62146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BF31B29-FD5C-4A8F-B3AF-C28CAF719851}"/>
              </a:ext>
            </a:extLst>
          </p:cNvPr>
          <p:cNvSpPr/>
          <p:nvPr/>
        </p:nvSpPr>
        <p:spPr>
          <a:xfrm>
            <a:off x="761" y="1"/>
            <a:ext cx="12185916" cy="689388"/>
          </a:xfrm>
          <a:prstGeom prst="rect">
            <a:avLst/>
          </a:prstGeom>
          <a:solidFill>
            <a:srgbClr val="689C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TOPOGRAPHIC DEM WITH WATER MASKED OUT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6B8F3F1-0809-459F-B67D-8E7EEAFA344C}"/>
              </a:ext>
            </a:extLst>
          </p:cNvPr>
          <p:cNvSpPr/>
          <p:nvPr/>
        </p:nvSpPr>
        <p:spPr>
          <a:xfrm>
            <a:off x="11406" y="9456"/>
            <a:ext cx="12185916" cy="689388"/>
          </a:xfrm>
          <a:prstGeom prst="rect">
            <a:avLst/>
          </a:prstGeom>
          <a:solidFill>
            <a:srgbClr val="689C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UNDERWATER TOPOGRAPHY REVEALED WITH GREEN LASER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924069-FAF3-4563-AD8D-7D9EB0C0A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376"/>
            <a:ext cx="12191999" cy="62146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829A3D8-04A8-4705-800C-CBA466DFE311}"/>
              </a:ext>
            </a:extLst>
          </p:cNvPr>
          <p:cNvSpPr/>
          <p:nvPr/>
        </p:nvSpPr>
        <p:spPr>
          <a:xfrm>
            <a:off x="0" y="18911"/>
            <a:ext cx="12185916" cy="689388"/>
          </a:xfrm>
          <a:prstGeom prst="rect">
            <a:avLst/>
          </a:prstGeom>
          <a:solidFill>
            <a:srgbClr val="689C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TOPOBATHY DEM WITH ABOVE GROUND LIDAR RETURNS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51BBB1-2CEE-42C9-A528-8F392C0B0F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3" y="2211990"/>
            <a:ext cx="12191999" cy="36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795BD95-98FC-42B2-A9E8-C69D269D3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45" y="-11151"/>
            <a:ext cx="8875058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77936D-5702-4E6C-BF7D-255561105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45" y="-11150"/>
            <a:ext cx="8875058" cy="6857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8CAF45-1ABD-4D6C-BE14-1D1D52E2B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45" y="-11151"/>
            <a:ext cx="8875058" cy="6858000"/>
          </a:xfrm>
          <a:prstGeom prst="rect">
            <a:avLst/>
          </a:prstGeom>
          <a:ln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A8207DF-C7B0-4A6A-A44F-D403E443BC21}"/>
              </a:ext>
            </a:extLst>
          </p:cNvPr>
          <p:cNvGrpSpPr/>
          <p:nvPr/>
        </p:nvGrpSpPr>
        <p:grpSpPr>
          <a:xfrm>
            <a:off x="6096000" y="3624033"/>
            <a:ext cx="5936726" cy="2678696"/>
            <a:chOff x="3207273" y="4179304"/>
            <a:chExt cx="5936726" cy="267869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61A16FF-4A58-4037-A52B-4ADD59B87897}"/>
                </a:ext>
              </a:extLst>
            </p:cNvPr>
            <p:cNvGrpSpPr/>
            <p:nvPr/>
          </p:nvGrpSpPr>
          <p:grpSpPr>
            <a:xfrm>
              <a:off x="3565952" y="4179304"/>
              <a:ext cx="5578047" cy="2678696"/>
              <a:chOff x="3565952" y="4179304"/>
              <a:chExt cx="5578047" cy="2678696"/>
            </a:xfrm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xmlns="" id="{22897861-F857-466E-B74C-73A691FDE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01"/>
              <a:stretch/>
            </p:blipFill>
            <p:spPr bwMode="auto">
              <a:xfrm>
                <a:off x="3565952" y="4179304"/>
                <a:ext cx="5578047" cy="2678696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xmlns="" id="{C54CF5D4-9F92-4C3C-8476-D995BC650311}"/>
                  </a:ext>
                </a:extLst>
              </p:cNvPr>
              <p:cNvSpPr/>
              <p:nvPr/>
            </p:nvSpPr>
            <p:spPr>
              <a:xfrm>
                <a:off x="3680460" y="5843016"/>
                <a:ext cx="1783080" cy="137160"/>
              </a:xfrm>
              <a:custGeom>
                <a:avLst/>
                <a:gdLst>
                  <a:gd name="connsiteX0" fmla="*/ 0 w 1783080"/>
                  <a:gd name="connsiteY0" fmla="*/ 0 h 137160"/>
                  <a:gd name="connsiteX1" fmla="*/ 1426464 w 1783080"/>
                  <a:gd name="connsiteY1" fmla="*/ 45720 h 137160"/>
                  <a:gd name="connsiteX2" fmla="*/ 1783080 w 1783080"/>
                  <a:gd name="connsiteY2" fmla="*/ 137160 h 137160"/>
                  <a:gd name="connsiteX3" fmla="*/ 1783080 w 1783080"/>
                  <a:gd name="connsiteY3" fmla="*/ 13716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3080" h="137160">
                    <a:moveTo>
                      <a:pt x="0" y="0"/>
                    </a:moveTo>
                    <a:cubicBezTo>
                      <a:pt x="564642" y="11430"/>
                      <a:pt x="1129284" y="22860"/>
                      <a:pt x="1426464" y="45720"/>
                    </a:cubicBezTo>
                    <a:cubicBezTo>
                      <a:pt x="1723644" y="68580"/>
                      <a:pt x="1783080" y="137160"/>
                      <a:pt x="1783080" y="137160"/>
                    </a:cubicBezTo>
                    <a:lnTo>
                      <a:pt x="1783080" y="1371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xmlns="" id="{69C3E8C7-04F1-41DD-A280-EF65704E293A}"/>
                  </a:ext>
                </a:extLst>
              </p:cNvPr>
              <p:cNvSpPr/>
              <p:nvPr/>
            </p:nvSpPr>
            <p:spPr>
              <a:xfrm>
                <a:off x="5578042" y="6019018"/>
                <a:ext cx="886765" cy="166858"/>
              </a:xfrm>
              <a:custGeom>
                <a:avLst/>
                <a:gdLst>
                  <a:gd name="connsiteX0" fmla="*/ 0 w 777240"/>
                  <a:gd name="connsiteY0" fmla="*/ 54864 h 166858"/>
                  <a:gd name="connsiteX1" fmla="*/ 256032 w 777240"/>
                  <a:gd name="connsiteY1" fmla="*/ 164592 h 166858"/>
                  <a:gd name="connsiteX2" fmla="*/ 621792 w 777240"/>
                  <a:gd name="connsiteY2" fmla="*/ 118872 h 166858"/>
                  <a:gd name="connsiteX3" fmla="*/ 777240 w 777240"/>
                  <a:gd name="connsiteY3" fmla="*/ 0 h 16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7240" h="166858">
                    <a:moveTo>
                      <a:pt x="0" y="54864"/>
                    </a:moveTo>
                    <a:cubicBezTo>
                      <a:pt x="76200" y="104394"/>
                      <a:pt x="152400" y="153924"/>
                      <a:pt x="256032" y="164592"/>
                    </a:cubicBezTo>
                    <a:cubicBezTo>
                      <a:pt x="359664" y="175260"/>
                      <a:pt x="534924" y="146304"/>
                      <a:pt x="621792" y="118872"/>
                    </a:cubicBezTo>
                    <a:cubicBezTo>
                      <a:pt x="708660" y="91440"/>
                      <a:pt x="742950" y="45720"/>
                      <a:pt x="777240" y="0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9BEF2ED-8609-4AAE-B2ED-85A32E07FC80}"/>
                  </a:ext>
                </a:extLst>
              </p:cNvPr>
              <p:cNvSpPr txBox="1"/>
              <p:nvPr/>
            </p:nvSpPr>
            <p:spPr>
              <a:xfrm>
                <a:off x="3647430" y="4473202"/>
                <a:ext cx="2012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2m cross section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46FF1B1-6BA5-4452-8CAA-59732BA5CB67}"/>
                  </a:ext>
                </a:extLst>
              </p:cNvPr>
              <p:cNvSpPr txBox="1"/>
              <p:nvPr/>
            </p:nvSpPr>
            <p:spPr>
              <a:xfrm>
                <a:off x="4087368" y="6019018"/>
                <a:ext cx="821059" cy="369332"/>
              </a:xfrm>
              <a:prstGeom prst="rect">
                <a:avLst/>
              </a:prstGeom>
              <a:noFill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softEdge rad="31750"/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298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cs typeface="Arial"/>
                    <a:sym typeface="Arial"/>
                  </a:rPr>
                  <a:t>LiDAR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6931DDF-3147-4F18-930D-181E91F184C8}"/>
                </a:ext>
              </a:extLst>
            </p:cNvPr>
            <p:cNvSpPr txBox="1"/>
            <p:nvPr/>
          </p:nvSpPr>
          <p:spPr>
            <a:xfrm>
              <a:off x="5578042" y="6281146"/>
              <a:ext cx="817853" cy="369332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B7A99A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Sonar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9F0860DA-A8EA-4046-82A1-C7ED6DF422FD}"/>
                </a:ext>
              </a:extLst>
            </p:cNvPr>
            <p:cNvCxnSpPr>
              <a:cxnSpLocks/>
            </p:cNvCxnSpPr>
            <p:nvPr/>
          </p:nvCxnSpPr>
          <p:spPr>
            <a:xfrm>
              <a:off x="3207273" y="4179304"/>
              <a:ext cx="880095" cy="68444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7538838-7B6E-4895-91AE-6B38C22D71B3}"/>
              </a:ext>
            </a:extLst>
          </p:cNvPr>
          <p:cNvSpPr txBox="1"/>
          <p:nvPr/>
        </p:nvSpPr>
        <p:spPr>
          <a:xfrm>
            <a:off x="722905" y="273656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River Mile 56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40739226-9BB7-4FF0-B950-2B6DC525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6" y="267716"/>
            <a:ext cx="9617915" cy="434174"/>
          </a:xfrm>
        </p:spPr>
        <p:txBody>
          <a:bodyPr>
            <a:noAutofit/>
          </a:bodyPr>
          <a:lstStyle/>
          <a:p>
            <a:r>
              <a:rPr lang="en-US" b="1" dirty="0"/>
              <a:t>Lidar/Sonar Integration</a:t>
            </a:r>
          </a:p>
        </p:txBody>
      </p:sp>
    </p:spTree>
    <p:extLst>
      <p:ext uri="{BB962C8B-B14F-4D97-AF65-F5344CB8AC3E}">
        <p14:creationId xmlns:p14="http://schemas.microsoft.com/office/powerpoint/2010/main" val="28039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track&#10;&#10;Description automatically generated">
            <a:extLst>
              <a:ext uri="{FF2B5EF4-FFF2-40B4-BE49-F238E27FC236}">
                <a16:creationId xmlns:a16="http://schemas.microsoft.com/office/drawing/2014/main" xmlns="" id="{690555D3-2636-4697-852D-5E5BA3117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39760-7AB4-4E09-A285-4C3779EB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fusion for analytics</a:t>
            </a:r>
          </a:p>
        </p:txBody>
      </p:sp>
    </p:spTree>
    <p:extLst>
      <p:ext uri="{BB962C8B-B14F-4D97-AF65-F5344CB8AC3E}">
        <p14:creationId xmlns:p14="http://schemas.microsoft.com/office/powerpoint/2010/main" val="367895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B11D6BA-4094-70AF-049B-1B682407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1000"/>
            <a:ext cx="10972800" cy="685800"/>
          </a:xfrm>
        </p:spPr>
        <p:txBody>
          <a:bodyPr/>
          <a:lstStyle/>
          <a:p>
            <a:r>
              <a:rPr lang="en-US" dirty="0"/>
              <a:t>Restoration and Geomorphic Timeline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E6ECD02A-731C-0F95-5B62-EE74BD5678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450034"/>
              </p:ext>
            </p:extLst>
          </p:nvPr>
        </p:nvGraphicFramePr>
        <p:xfrm>
          <a:off x="762000" y="1752600"/>
          <a:ext cx="10896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714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B11D6BA-4094-70AF-049B-1B682407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18" y="173182"/>
            <a:ext cx="10972800" cy="685800"/>
          </a:xfrm>
        </p:spPr>
        <p:txBody>
          <a:bodyPr/>
          <a:lstStyle/>
          <a:p>
            <a:r>
              <a:rPr lang="en-US" dirty="0"/>
              <a:t>Restoration and Geomorphic Timeline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851B29-E143-4460-6B8C-80CE57AD5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00137"/>
            <a:ext cx="11364849" cy="4657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872547-9D8E-4E1D-E630-5F7F3C17FEF5}"/>
              </a:ext>
            </a:extLst>
          </p:cNvPr>
          <p:cNvSpPr txBox="1"/>
          <p:nvPr/>
        </p:nvSpPr>
        <p:spPr>
          <a:xfrm rot="16200000">
            <a:off x="-869874" y="3180606"/>
            <a:ext cx="24017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Flow At Starbuck Gage (cfs)</a:t>
            </a:r>
          </a:p>
        </p:txBody>
      </p:sp>
    </p:spTree>
    <p:extLst>
      <p:ext uri="{BB962C8B-B14F-4D97-AF65-F5344CB8AC3E}">
        <p14:creationId xmlns:p14="http://schemas.microsoft.com/office/powerpoint/2010/main" val="1721470672"/>
      </p:ext>
    </p:extLst>
  </p:cSld>
  <p:clrMapOvr>
    <a:masterClrMapping/>
  </p:clrMapOvr>
</p:sld>
</file>

<file path=ppt/theme/theme1.xml><?xml version="1.0" encoding="utf-8"?>
<a:theme xmlns:a="http://schemas.openxmlformats.org/drawingml/2006/main" name="Anchor QEA Widescreen">
  <a:themeElements>
    <a:clrScheme name="Custom 3">
      <a:dk1>
        <a:srgbClr val="5A5A5A"/>
      </a:dk1>
      <a:lt1>
        <a:sysClr val="window" lastClr="FFFFFF"/>
      </a:lt1>
      <a:dk2>
        <a:srgbClr val="005568"/>
      </a:dk2>
      <a:lt2>
        <a:srgbClr val="BEC8BE"/>
      </a:lt2>
      <a:accent1>
        <a:srgbClr val="569BBE"/>
      </a:accent1>
      <a:accent2>
        <a:srgbClr val="90B13E"/>
      </a:accent2>
      <a:accent3>
        <a:srgbClr val="D55E27"/>
      </a:accent3>
      <a:accent4>
        <a:srgbClr val="762A61"/>
      </a:accent4>
      <a:accent5>
        <a:srgbClr val="678385"/>
      </a:accent5>
      <a:accent6>
        <a:srgbClr val="3D7E76"/>
      </a:accent6>
      <a:hlink>
        <a:srgbClr val="005568"/>
      </a:hlink>
      <a:folHlink>
        <a:srgbClr val="553E19"/>
      </a:folHlink>
    </a:clrScheme>
    <a:fontScheme name="Anchor QEA Powerpoint Font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Widescreen" id="{190A3BEB-94D2-4CA4-AD1B-19D965B93EE0}" vid="{D6D57AC4-86F1-4663-AC10-E7C05AEF60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2D9695DCCAB4BBB7D3787DB41F582" ma:contentTypeVersion="0" ma:contentTypeDescription="Create a new document." ma:contentTypeScope="" ma:versionID="64841a1065ab29d95f0e1ace5c24774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67e30616eeadeb776f014c5fbcfd8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EFB690-8EF8-43EA-9F98-134250146A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F12B0E-A422-4D0B-BE22-D8FD1F5FFB9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D5CD68F-E9F3-45F5-A47C-D231E37FC8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2387</TotalTime>
  <Words>755</Words>
  <Application>Microsoft Office PowerPoint</Application>
  <PresentationFormat>Widescreen</PresentationFormat>
  <Paragraphs>247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Courier New</vt:lpstr>
      <vt:lpstr>Franklin Gothic Book</vt:lpstr>
      <vt:lpstr>Franklin Gothic Demi</vt:lpstr>
      <vt:lpstr>Franklin Gothic Medium</vt:lpstr>
      <vt:lpstr>Myriad Pro</vt:lpstr>
      <vt:lpstr>Segoe UI</vt:lpstr>
      <vt:lpstr>Times New Roman</vt:lpstr>
      <vt:lpstr>Anchor QEA Widescreen</vt:lpstr>
      <vt:lpstr>PowerPoint Presentation</vt:lpstr>
      <vt:lpstr>Recent Efforts</vt:lpstr>
      <vt:lpstr>What is Topobathymetric Lidar?</vt:lpstr>
      <vt:lpstr>Going Green</vt:lpstr>
      <vt:lpstr>PowerPoint Presentation</vt:lpstr>
      <vt:lpstr>Lidar/Sonar Integration</vt:lpstr>
      <vt:lpstr>Data fusion for analytics</vt:lpstr>
      <vt:lpstr>Restoration and Geomorphic Timeline</vt:lpstr>
      <vt:lpstr>Restoration and Geomorphic Timeline</vt:lpstr>
      <vt:lpstr>What can this information tell us?</vt:lpstr>
      <vt:lpstr>Geomorphic Change</vt:lpstr>
      <vt:lpstr>Geomorphic Change</vt:lpstr>
      <vt:lpstr>Change in FP Connectivity</vt:lpstr>
      <vt:lpstr>Change in FP Connectivity</vt:lpstr>
      <vt:lpstr>Change in Complexity</vt:lpstr>
      <vt:lpstr>Change in Complexity</vt:lpstr>
      <vt:lpstr>PowerPoint Presentation</vt:lpstr>
      <vt:lpstr>Change in Transport Capacity</vt:lpstr>
      <vt:lpstr>HSI and % Slow Water Habitat</vt:lpstr>
      <vt:lpstr>Geomorphic Unit Tool (GUT)</vt:lpstr>
      <vt:lpstr>Confinement Index/Degree</vt:lpstr>
      <vt:lpstr>Long Term Story of Restoration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Gieschen</dc:creator>
  <cp:lastModifiedBy>Kris Fischer</cp:lastModifiedBy>
  <cp:revision>15</cp:revision>
  <cp:lastPrinted>2022-10-18T23:24:34Z</cp:lastPrinted>
  <dcterms:created xsi:type="dcterms:W3CDTF">2022-10-11T15:11:14Z</dcterms:created>
  <dcterms:modified xsi:type="dcterms:W3CDTF">2023-02-28T00:07:59Z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0x0101007282D9695DCCAB4BBB7D3787DB41F582</vt:lpwstr>
  </property>
</Properties>
</file>